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63" r:id="rId7"/>
    <p:sldId id="259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dep\Downloads\Complemento%2004%2002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dep\Downloads\Complemento%2004%2002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dep\Downloads\Complemento%2003%2002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dep\Downloads\Complemento%2003%2002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dep\Downloads\Complemento%2003%2002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dep\Downloads\Complemento%2003%2002%20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'[Complemento 04 02 2022.xlsx]Hoja11'!$I$4</c:f>
              <c:strCache>
                <c:ptCount val="1"/>
                <c:pt idx="0">
                  <c:v>Pobreza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3.18529831447363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EBE-488D-ACC9-FF2018487D79}"/>
                </c:ext>
              </c:extLst>
            </c:dLbl>
            <c:dLbl>
              <c:idx val="18"/>
              <c:layout>
                <c:manualLayout>
                  <c:x val="0"/>
                  <c:y val="4.4808266215924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EBE-488D-ACC9-FF2018487D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'[Complemento 04 02 2022.xlsx]Hoja11'!$H$5:$H$24</c:f>
              <c:strCach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strCache>
            </c:strRef>
          </c:cat>
          <c:val>
            <c:numRef>
              <c:f>'[Complemento 04 02 2022.xlsx]Hoja11'!$I$5:$I$24</c:f>
              <c:numCache>
                <c:formatCode>0.0</c:formatCode>
                <c:ptCount val="20"/>
                <c:pt idx="0">
                  <c:v>105.5</c:v>
                </c:pt>
                <c:pt idx="1">
                  <c:v>104.7</c:v>
                </c:pt>
                <c:pt idx="2">
                  <c:v>105.5</c:v>
                </c:pt>
                <c:pt idx="3">
                  <c:v>106.2</c:v>
                </c:pt>
                <c:pt idx="4">
                  <c:v>107.6</c:v>
                </c:pt>
                <c:pt idx="5">
                  <c:v>108.4</c:v>
                </c:pt>
                <c:pt idx="6">
                  <c:v>109.1</c:v>
                </c:pt>
                <c:pt idx="7">
                  <c:v>110.6</c:v>
                </c:pt>
                <c:pt idx="8">
                  <c:v>111</c:v>
                </c:pt>
                <c:pt idx="9">
                  <c:v>110.4</c:v>
                </c:pt>
                <c:pt idx="10">
                  <c:v>111.7</c:v>
                </c:pt>
                <c:pt idx="11">
                  <c:v>112.9</c:v>
                </c:pt>
                <c:pt idx="12">
                  <c:v>113</c:v>
                </c:pt>
                <c:pt idx="13">
                  <c:v>112.8</c:v>
                </c:pt>
                <c:pt idx="14">
                  <c:v>112.6</c:v>
                </c:pt>
                <c:pt idx="15">
                  <c:v>112.9</c:v>
                </c:pt>
                <c:pt idx="16">
                  <c:v>113.6</c:v>
                </c:pt>
                <c:pt idx="17">
                  <c:v>113.8</c:v>
                </c:pt>
                <c:pt idx="18">
                  <c:v>113.6</c:v>
                </c:pt>
                <c:pt idx="19">
                  <c:v>113.3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BE-488D-ACC9-FF2018487D79}"/>
            </c:ext>
          </c:extLst>
        </c:ser>
        <c:ser>
          <c:idx val="1"/>
          <c:order val="1"/>
          <c:tx>
            <c:strRef>
              <c:f>'[Complemento 04 02 2022.xlsx]Hoja11'!$J$4</c:f>
              <c:strCache>
                <c:ptCount val="1"/>
                <c:pt idx="0">
                  <c:v>Pobreza extrema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55000"/>
                </a:schemeClr>
              </a:solidFill>
              <a:ln w="9525">
                <a:solidFill>
                  <a:schemeClr val="dk1">
                    <a:tint val="55000"/>
                  </a:schemeClr>
                </a:solidFill>
              </a:ln>
              <a:effectLst/>
            </c:spPr>
          </c:marker>
          <c:cat>
            <c:strRef>
              <c:f>'[Complemento 04 02 2022.xlsx]Hoja11'!$H$5:$H$24</c:f>
              <c:strCach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strCache>
            </c:strRef>
          </c:cat>
          <c:val>
            <c:numRef>
              <c:f>'[Complemento 04 02 2022.xlsx]Hoja11'!$J$5:$J$24</c:f>
              <c:numCache>
                <c:formatCode>0.0</c:formatCode>
                <c:ptCount val="20"/>
                <c:pt idx="0">
                  <c:v>107.6</c:v>
                </c:pt>
                <c:pt idx="1">
                  <c:v>106.5</c:v>
                </c:pt>
                <c:pt idx="2">
                  <c:v>108.1</c:v>
                </c:pt>
                <c:pt idx="3">
                  <c:v>107.9</c:v>
                </c:pt>
                <c:pt idx="4">
                  <c:v>108.6</c:v>
                </c:pt>
                <c:pt idx="5">
                  <c:v>111.7</c:v>
                </c:pt>
                <c:pt idx="6">
                  <c:v>112.5</c:v>
                </c:pt>
                <c:pt idx="7">
                  <c:v>112.1</c:v>
                </c:pt>
                <c:pt idx="8">
                  <c:v>112.5</c:v>
                </c:pt>
                <c:pt idx="9">
                  <c:v>110.9</c:v>
                </c:pt>
                <c:pt idx="10">
                  <c:v>111.3</c:v>
                </c:pt>
                <c:pt idx="11">
                  <c:v>115</c:v>
                </c:pt>
                <c:pt idx="12">
                  <c:v>114.8</c:v>
                </c:pt>
                <c:pt idx="13">
                  <c:v>115.8</c:v>
                </c:pt>
                <c:pt idx="14">
                  <c:v>115.4</c:v>
                </c:pt>
                <c:pt idx="15">
                  <c:v>115.3</c:v>
                </c:pt>
                <c:pt idx="16">
                  <c:v>113.3</c:v>
                </c:pt>
                <c:pt idx="17">
                  <c:v>113.8</c:v>
                </c:pt>
                <c:pt idx="18">
                  <c:v>115</c:v>
                </c:pt>
                <c:pt idx="19">
                  <c:v>113.2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BE-488D-ACC9-FF2018487D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5679615"/>
        <c:axId val="715673791"/>
      </c:lineChart>
      <c:catAx>
        <c:axId val="715679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673791"/>
        <c:crosses val="autoZero"/>
        <c:auto val="1"/>
        <c:lblAlgn val="ctr"/>
        <c:lblOffset val="100"/>
        <c:noMultiLvlLbl val="0"/>
      </c:catAx>
      <c:valAx>
        <c:axId val="715673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679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51854727245086"/>
          <c:y val="0.92115427830737118"/>
          <c:w val="0.61678218115954897"/>
          <c:h val="5.8164983439125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'[Complemento 04 02 2022.xlsx]1-2'!$C$6</c:f>
              <c:strCache>
                <c:ptCount val="1"/>
                <c:pt idx="0">
                  <c:v>PIB a precios constantes en millones de dólares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cat>
            <c:strRef>
              <c:f>'[Complemento 04 02 2022.xlsx]1-2'!$B$7:$B$37</c:f>
              <c:strCach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</c:strCache>
            </c:strRef>
          </c:cat>
          <c:val>
            <c:numRef>
              <c:f>'[Complemento 04 02 2022.xlsx]1-2'!$C$7:$C$37</c:f>
              <c:numCache>
                <c:formatCode>0</c:formatCode>
                <c:ptCount val="31"/>
                <c:pt idx="0">
                  <c:v>2735210.26480712</c:v>
                </c:pt>
                <c:pt idx="1">
                  <c:v>2825806.1571069998</c:v>
                </c:pt>
                <c:pt idx="2">
                  <c:v>2897916.0685231299</c:v>
                </c:pt>
                <c:pt idx="3">
                  <c:v>3006131.9979606401</c:v>
                </c:pt>
                <c:pt idx="4">
                  <c:v>3155724.15996625</c:v>
                </c:pt>
                <c:pt idx="5">
                  <c:v>3198249.2733746599</c:v>
                </c:pt>
                <c:pt idx="6">
                  <c:v>3314780.8097446202</c:v>
                </c:pt>
                <c:pt idx="7">
                  <c:v>3483304.9420818398</c:v>
                </c:pt>
                <c:pt idx="8">
                  <c:v>3555035.5514163501</c:v>
                </c:pt>
                <c:pt idx="9">
                  <c:v>3555364.1688678302</c:v>
                </c:pt>
                <c:pt idx="10">
                  <c:v>3689227.05998482</c:v>
                </c:pt>
                <c:pt idx="11">
                  <c:v>3713852.1793018002</c:v>
                </c:pt>
                <c:pt idx="12">
                  <c:v>3730055.6777705601</c:v>
                </c:pt>
                <c:pt idx="13">
                  <c:v>3795380.0517019602</c:v>
                </c:pt>
                <c:pt idx="14">
                  <c:v>4026211.0606889101</c:v>
                </c:pt>
                <c:pt idx="15">
                  <c:v>4199600.1705390103</c:v>
                </c:pt>
                <c:pt idx="16">
                  <c:v>4423266.6639734302</c:v>
                </c:pt>
                <c:pt idx="17">
                  <c:v>4673063.1046796003</c:v>
                </c:pt>
                <c:pt idx="18">
                  <c:v>4862953.9598347005</c:v>
                </c:pt>
                <c:pt idx="19">
                  <c:v>4775386.12614772</c:v>
                </c:pt>
                <c:pt idx="20">
                  <c:v>5072118.7231902098</c:v>
                </c:pt>
                <c:pt idx="21">
                  <c:v>5301338.3678769702</c:v>
                </c:pt>
                <c:pt idx="22">
                  <c:v>5449926.8545344397</c:v>
                </c:pt>
                <c:pt idx="23">
                  <c:v>5608277.0380806802</c:v>
                </c:pt>
                <c:pt idx="24">
                  <c:v>5672767.4710320104</c:v>
                </c:pt>
                <c:pt idx="25">
                  <c:v>5659101.6615631497</c:v>
                </c:pt>
                <c:pt idx="26">
                  <c:v>5590370.0050632497</c:v>
                </c:pt>
                <c:pt idx="27">
                  <c:v>5654046.1091769896</c:v>
                </c:pt>
                <c:pt idx="28">
                  <c:v>5715772.0550580705</c:v>
                </c:pt>
                <c:pt idx="29">
                  <c:v>5717253.0777252298</c:v>
                </c:pt>
                <c:pt idx="30">
                  <c:v>5330416.2621398903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24-4923-A5BC-CAC8CAFF0F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8663471"/>
        <c:axId val="1768659727"/>
      </c:lineChart>
      <c:lineChart>
        <c:grouping val="standard"/>
        <c:varyColors val="0"/>
        <c:ser>
          <c:idx val="1"/>
          <c:order val="1"/>
          <c:tx>
            <c:strRef>
              <c:f>'[Complemento 04 02 2022.xlsx]1-2'!$D$6</c:f>
              <c:strCache>
                <c:ptCount val="1"/>
                <c:pt idx="0">
                  <c:v>PIB por habitante a precios corrientes en dólares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55000"/>
                </a:schemeClr>
              </a:solidFill>
              <a:ln w="9525">
                <a:solidFill>
                  <a:schemeClr val="dk1">
                    <a:tint val="55000"/>
                  </a:schemeClr>
                </a:solidFill>
              </a:ln>
              <a:effectLst/>
            </c:spPr>
          </c:marker>
          <c:cat>
            <c:strRef>
              <c:f>'[Complemento 04 02 2022.xlsx]1-2'!$B$7:$B$37</c:f>
              <c:strCach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</c:strCache>
            </c:strRef>
          </c:cat>
          <c:val>
            <c:numRef>
              <c:f>'[Complemento 04 02 2022.xlsx]1-2'!$D$7:$D$37</c:f>
              <c:numCache>
                <c:formatCode>0</c:formatCode>
                <c:ptCount val="31"/>
                <c:pt idx="0">
                  <c:v>2718.2753189457399</c:v>
                </c:pt>
                <c:pt idx="1">
                  <c:v>2851.7298439664</c:v>
                </c:pt>
                <c:pt idx="2">
                  <c:v>3049.21781389836</c:v>
                </c:pt>
                <c:pt idx="3">
                  <c:v>3307.9420066364901</c:v>
                </c:pt>
                <c:pt idx="4">
                  <c:v>3858.09946030421</c:v>
                </c:pt>
                <c:pt idx="5">
                  <c:v>4016.5715481494599</c:v>
                </c:pt>
                <c:pt idx="6">
                  <c:v>4268.4685585166299</c:v>
                </c:pt>
                <c:pt idx="7">
                  <c:v>4600.5549031369601</c:v>
                </c:pt>
                <c:pt idx="8">
                  <c:v>4536.5989454651499</c:v>
                </c:pt>
                <c:pt idx="9">
                  <c:v>4011.96426838356</c:v>
                </c:pt>
                <c:pt idx="10">
                  <c:v>4329.7651832298197</c:v>
                </c:pt>
                <c:pt idx="11">
                  <c:v>4158.9725941696697</c:v>
                </c:pt>
                <c:pt idx="12">
                  <c:v>3638.6013290491501</c:v>
                </c:pt>
                <c:pt idx="13">
                  <c:v>3655.7451824743298</c:v>
                </c:pt>
                <c:pt idx="14">
                  <c:v>4150.1063944404596</c:v>
                </c:pt>
                <c:pt idx="15">
                  <c:v>4986.2745382085304</c:v>
                </c:pt>
                <c:pt idx="16">
                  <c:v>5796.7153859807504</c:v>
                </c:pt>
                <c:pt idx="17">
                  <c:v>6777.1115564706897</c:v>
                </c:pt>
                <c:pt idx="18">
                  <c:v>7796.9676155821398</c:v>
                </c:pt>
                <c:pt idx="19">
                  <c:v>7151.3624808674404</c:v>
                </c:pt>
                <c:pt idx="20">
                  <c:v>8757.5893206112105</c:v>
                </c:pt>
                <c:pt idx="21">
                  <c:v>10104.9046881996</c:v>
                </c:pt>
                <c:pt idx="22">
                  <c:v>10078.976310927101</c:v>
                </c:pt>
                <c:pt idx="23">
                  <c:v>10251.770804137799</c:v>
                </c:pt>
                <c:pt idx="24">
                  <c:v>10017.433065453301</c:v>
                </c:pt>
                <c:pt idx="25">
                  <c:v>8378.9316805145208</c:v>
                </c:pt>
                <c:pt idx="26">
                  <c:v>7988.2309085572497</c:v>
                </c:pt>
                <c:pt idx="27">
                  <c:v>8694.76672359043</c:v>
                </c:pt>
                <c:pt idx="28">
                  <c:v>8408.9376306052709</c:v>
                </c:pt>
                <c:pt idx="29">
                  <c:v>8222.7169260955106</c:v>
                </c:pt>
                <c:pt idx="30">
                  <c:v>6786.5293054620897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24-4923-A5BC-CAC8CAFF0F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3080383"/>
        <c:axId val="1768652655"/>
      </c:lineChart>
      <c:catAx>
        <c:axId val="1768663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659727"/>
        <c:crosses val="autoZero"/>
        <c:auto val="1"/>
        <c:lblAlgn val="ctr"/>
        <c:lblOffset val="100"/>
        <c:noMultiLvlLbl val="0"/>
      </c:catAx>
      <c:valAx>
        <c:axId val="1768659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Y"/>
                  <a:t>Millones de dólares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663471"/>
        <c:crosses val="autoZero"/>
        <c:crossBetween val="between"/>
      </c:valAx>
      <c:valAx>
        <c:axId val="1768652655"/>
        <c:scaling>
          <c:orientation val="minMax"/>
          <c:max val="1600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Y"/>
                  <a:t>Dólares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3080383"/>
        <c:crosses val="max"/>
        <c:crossBetween val="between"/>
      </c:valAx>
      <c:catAx>
        <c:axId val="172308038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6865265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'[Complemento 03 02 2022.xlsx]Hoja10'!$K$4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'[Complemento 03 02 2022.xlsx]Hoja10'!$J$5:$J$24</c:f>
              <c:strCach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strCache>
            </c:strRef>
          </c:cat>
          <c:val>
            <c:numRef>
              <c:f>'[Complemento 03 02 2022.xlsx]Hoja10'!$K$5:$K$24</c:f>
              <c:numCache>
                <c:formatCode>0.0</c:formatCode>
                <c:ptCount val="20"/>
                <c:pt idx="0">
                  <c:v>16.3</c:v>
                </c:pt>
                <c:pt idx="1">
                  <c:v>16.2</c:v>
                </c:pt>
                <c:pt idx="2">
                  <c:v>16</c:v>
                </c:pt>
                <c:pt idx="3">
                  <c:v>15</c:v>
                </c:pt>
                <c:pt idx="4">
                  <c:v>14.6</c:v>
                </c:pt>
                <c:pt idx="5">
                  <c:v>13.7</c:v>
                </c:pt>
                <c:pt idx="6">
                  <c:v>13.5</c:v>
                </c:pt>
                <c:pt idx="7">
                  <c:v>12.8</c:v>
                </c:pt>
                <c:pt idx="8">
                  <c:v>13.1</c:v>
                </c:pt>
                <c:pt idx="9">
                  <c:v>13.1</c:v>
                </c:pt>
                <c:pt idx="10">
                  <c:v>12.9</c:v>
                </c:pt>
                <c:pt idx="11">
                  <c:v>12.3</c:v>
                </c:pt>
                <c:pt idx="12">
                  <c:v>12.6</c:v>
                </c:pt>
                <c:pt idx="13">
                  <c:v>11.9</c:v>
                </c:pt>
                <c:pt idx="14">
                  <c:v>12.7</c:v>
                </c:pt>
                <c:pt idx="15">
                  <c:v>11.1</c:v>
                </c:pt>
                <c:pt idx="16">
                  <c:v>11.4</c:v>
                </c:pt>
                <c:pt idx="17">
                  <c:v>11.4</c:v>
                </c:pt>
                <c:pt idx="18">
                  <c:v>11.2</c:v>
                </c:pt>
                <c:pt idx="19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CC-4037-926A-87D1677E92DF}"/>
            </c:ext>
          </c:extLst>
        </c:ser>
        <c:ser>
          <c:idx val="1"/>
          <c:order val="1"/>
          <c:tx>
            <c:strRef>
              <c:f>'[Complemento 03 02 2022.xlsx]Hoja10'!$L$4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'[Complemento 03 02 2022.xlsx]Hoja10'!$J$5:$J$24</c:f>
              <c:strCach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strCache>
            </c:strRef>
          </c:cat>
          <c:val>
            <c:numRef>
              <c:f>'[Complemento 03 02 2022.xlsx]Hoja10'!$L$5:$L$24</c:f>
              <c:numCache>
                <c:formatCode>0.0</c:formatCode>
                <c:ptCount val="20"/>
                <c:pt idx="0">
                  <c:v>44</c:v>
                </c:pt>
                <c:pt idx="1">
                  <c:v>41.4</c:v>
                </c:pt>
                <c:pt idx="2">
                  <c:v>40.4</c:v>
                </c:pt>
                <c:pt idx="3">
                  <c:v>38.700000000000003</c:v>
                </c:pt>
                <c:pt idx="4">
                  <c:v>38.4</c:v>
                </c:pt>
                <c:pt idx="5">
                  <c:v>35.299999999999997</c:v>
                </c:pt>
                <c:pt idx="6">
                  <c:v>35.200000000000003</c:v>
                </c:pt>
                <c:pt idx="7">
                  <c:v>33.799999999999997</c:v>
                </c:pt>
                <c:pt idx="8">
                  <c:v>32.6</c:v>
                </c:pt>
                <c:pt idx="9">
                  <c:v>31.9</c:v>
                </c:pt>
                <c:pt idx="10">
                  <c:v>31.3</c:v>
                </c:pt>
                <c:pt idx="11">
                  <c:v>29.7</c:v>
                </c:pt>
                <c:pt idx="12">
                  <c:v>29.6</c:v>
                </c:pt>
                <c:pt idx="13">
                  <c:v>28.6</c:v>
                </c:pt>
                <c:pt idx="14">
                  <c:v>29.1</c:v>
                </c:pt>
                <c:pt idx="15">
                  <c:v>26.7</c:v>
                </c:pt>
                <c:pt idx="16">
                  <c:v>26.7</c:v>
                </c:pt>
                <c:pt idx="17">
                  <c:v>26.2</c:v>
                </c:pt>
                <c:pt idx="18">
                  <c:v>26</c:v>
                </c:pt>
                <c:pt idx="19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CC-4037-926A-87D1677E92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8607487"/>
        <c:axId val="658607903"/>
      </c:barChart>
      <c:catAx>
        <c:axId val="658607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607903"/>
        <c:crosses val="autoZero"/>
        <c:auto val="1"/>
        <c:lblAlgn val="ctr"/>
        <c:lblOffset val="100"/>
        <c:noMultiLvlLbl val="0"/>
      </c:catAx>
      <c:valAx>
        <c:axId val="6586079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607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'[Complemento 03 02 2022.xlsx]Hoja9'!$I$4</c:f>
              <c:strCache>
                <c:ptCount val="1"/>
                <c:pt idx="0">
                  <c:v>América Latina (promedio simple)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'[Complemento 03 02 2022.xlsx]Hoja9'!$H$5:$H$23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'[Complemento 03 02 2022.xlsx]Hoja9'!$I$5:$I$23</c:f>
              <c:numCache>
                <c:formatCode>0.0</c:formatCode>
                <c:ptCount val="19"/>
                <c:pt idx="0">
                  <c:v>75.2</c:v>
                </c:pt>
                <c:pt idx="1">
                  <c:v>75</c:v>
                </c:pt>
                <c:pt idx="2">
                  <c:v>75.2</c:v>
                </c:pt>
                <c:pt idx="3">
                  <c:v>74.5</c:v>
                </c:pt>
                <c:pt idx="4">
                  <c:v>76</c:v>
                </c:pt>
                <c:pt idx="5">
                  <c:v>76.3</c:v>
                </c:pt>
                <c:pt idx="6">
                  <c:v>75.099999999999994</c:v>
                </c:pt>
                <c:pt idx="7">
                  <c:v>75.900000000000006</c:v>
                </c:pt>
                <c:pt idx="8">
                  <c:v>77.400000000000006</c:v>
                </c:pt>
                <c:pt idx="9">
                  <c:v>78.3</c:v>
                </c:pt>
                <c:pt idx="10">
                  <c:v>77.599999999999994</c:v>
                </c:pt>
                <c:pt idx="11">
                  <c:v>78.7</c:v>
                </c:pt>
                <c:pt idx="12">
                  <c:v>78.5</c:v>
                </c:pt>
                <c:pt idx="13">
                  <c:v>78.7</c:v>
                </c:pt>
                <c:pt idx="14">
                  <c:v>79.7</c:v>
                </c:pt>
                <c:pt idx="15">
                  <c:v>79.3</c:v>
                </c:pt>
                <c:pt idx="16">
                  <c:v>80.400000000000006</c:v>
                </c:pt>
                <c:pt idx="17">
                  <c:v>81.099999999999994</c:v>
                </c:pt>
                <c:pt idx="18">
                  <c:v>80.7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D5-4431-8A3F-10C85F404B5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16155711"/>
        <c:axId val="716152383"/>
      </c:lineChart>
      <c:catAx>
        <c:axId val="716155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152383"/>
        <c:crosses val="autoZero"/>
        <c:auto val="1"/>
        <c:lblAlgn val="ctr"/>
        <c:lblOffset val="100"/>
        <c:noMultiLvlLbl val="0"/>
      </c:catAx>
      <c:valAx>
        <c:axId val="716152383"/>
        <c:scaling>
          <c:orientation val="minMax"/>
          <c:max val="90"/>
          <c:min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1557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'[Complemento 03 02 2022.xlsx]Hoja5'!$G$5</c:f>
              <c:strCache>
                <c:ptCount val="1"/>
                <c:pt idx="0">
                  <c:v>Hombres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'[Complemento 03 02 2022.xlsx]Hoja5'!$F$6:$F$25</c:f>
              <c:strCach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strCache>
            </c:strRef>
          </c:cat>
          <c:val>
            <c:numRef>
              <c:f>'[Complemento 03 02 2022.xlsx]Hoja5'!$G$6:$G$25</c:f>
              <c:numCache>
                <c:formatCode>0.0</c:formatCode>
                <c:ptCount val="20"/>
                <c:pt idx="0">
                  <c:v>93.9</c:v>
                </c:pt>
                <c:pt idx="1">
                  <c:v>93.8</c:v>
                </c:pt>
                <c:pt idx="2">
                  <c:v>93.9</c:v>
                </c:pt>
                <c:pt idx="3">
                  <c:v>93.8</c:v>
                </c:pt>
                <c:pt idx="4">
                  <c:v>93.7</c:v>
                </c:pt>
                <c:pt idx="5">
                  <c:v>93.8</c:v>
                </c:pt>
                <c:pt idx="6">
                  <c:v>93.7</c:v>
                </c:pt>
                <c:pt idx="7">
                  <c:v>93.7</c:v>
                </c:pt>
                <c:pt idx="8">
                  <c:v>93.8</c:v>
                </c:pt>
                <c:pt idx="9">
                  <c:v>93.8</c:v>
                </c:pt>
                <c:pt idx="10">
                  <c:v>93.5</c:v>
                </c:pt>
                <c:pt idx="11">
                  <c:v>93.3</c:v>
                </c:pt>
                <c:pt idx="12">
                  <c:v>93.3</c:v>
                </c:pt>
                <c:pt idx="13">
                  <c:v>93.3</c:v>
                </c:pt>
                <c:pt idx="14">
                  <c:v>93.2</c:v>
                </c:pt>
                <c:pt idx="15">
                  <c:v>93</c:v>
                </c:pt>
                <c:pt idx="16">
                  <c:v>92.7</c:v>
                </c:pt>
                <c:pt idx="17">
                  <c:v>92.6</c:v>
                </c:pt>
                <c:pt idx="18">
                  <c:v>92.6</c:v>
                </c:pt>
                <c:pt idx="19">
                  <c:v>90.2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23-44DE-9536-2B4CEAFB4D9A}"/>
            </c:ext>
          </c:extLst>
        </c:ser>
        <c:ser>
          <c:idx val="1"/>
          <c:order val="1"/>
          <c:tx>
            <c:strRef>
              <c:f>'[Complemento 03 02 2022.xlsx]Hoja5'!$H$5</c:f>
              <c:strCache>
                <c:ptCount val="1"/>
                <c:pt idx="0">
                  <c:v>Mujeres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'[Complemento 03 02 2022.xlsx]Hoja5'!$F$6:$F$25</c:f>
              <c:strCach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strCache>
            </c:strRef>
          </c:cat>
          <c:val>
            <c:numRef>
              <c:f>'[Complemento 03 02 2022.xlsx]Hoja5'!$H$6:$H$25</c:f>
              <c:numCache>
                <c:formatCode>0.0</c:formatCode>
                <c:ptCount val="20"/>
                <c:pt idx="0">
                  <c:v>59.2</c:v>
                </c:pt>
                <c:pt idx="1">
                  <c:v>60.9</c:v>
                </c:pt>
                <c:pt idx="2">
                  <c:v>61.8</c:v>
                </c:pt>
                <c:pt idx="3">
                  <c:v>62.1</c:v>
                </c:pt>
                <c:pt idx="4">
                  <c:v>62.6</c:v>
                </c:pt>
                <c:pt idx="5">
                  <c:v>64.2</c:v>
                </c:pt>
                <c:pt idx="6">
                  <c:v>64.3</c:v>
                </c:pt>
                <c:pt idx="7">
                  <c:v>63</c:v>
                </c:pt>
                <c:pt idx="8">
                  <c:v>64</c:v>
                </c:pt>
                <c:pt idx="9">
                  <c:v>64.099999999999994</c:v>
                </c:pt>
                <c:pt idx="10">
                  <c:v>63.4</c:v>
                </c:pt>
                <c:pt idx="11">
                  <c:v>64.3</c:v>
                </c:pt>
                <c:pt idx="12">
                  <c:v>64.7</c:v>
                </c:pt>
                <c:pt idx="13">
                  <c:v>65.099999999999994</c:v>
                </c:pt>
                <c:pt idx="14">
                  <c:v>64.8</c:v>
                </c:pt>
                <c:pt idx="15">
                  <c:v>66.099999999999994</c:v>
                </c:pt>
                <c:pt idx="16">
                  <c:v>66.599999999999994</c:v>
                </c:pt>
                <c:pt idx="17">
                  <c:v>67.099999999999994</c:v>
                </c:pt>
                <c:pt idx="18">
                  <c:v>67.599999999999994</c:v>
                </c:pt>
                <c:pt idx="19">
                  <c:v>63.8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23-44DE-9536-2B4CEAFB4D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6149055"/>
        <c:axId val="716139071"/>
      </c:lineChart>
      <c:catAx>
        <c:axId val="716149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139071"/>
        <c:crosses val="autoZero"/>
        <c:auto val="1"/>
        <c:lblAlgn val="ctr"/>
        <c:lblOffset val="100"/>
        <c:noMultiLvlLbl val="0"/>
      </c:catAx>
      <c:valAx>
        <c:axId val="716139071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149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dirty="0"/>
              <a:t>Ocupados urbanos en sectores de baja productividad (sector informal) del mercado del trabajo, según sexo. América Latina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'[Complemento 03 02 2022.xlsx]Hoja6'!$G$4</c:f>
              <c:strCache>
                <c:ptCount val="1"/>
                <c:pt idx="0">
                  <c:v>Ambos sexos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'[Complemento 03 02 2022.xlsx]Hoja6'!$F$5:$F$24</c:f>
              <c:strCach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strCache>
            </c:strRef>
          </c:cat>
          <c:val>
            <c:numRef>
              <c:f>'[Complemento 03 02 2022.xlsx]Hoja6'!$G$5:$G$24</c:f>
              <c:numCache>
                <c:formatCode>0.0</c:formatCode>
                <c:ptCount val="20"/>
                <c:pt idx="0">
                  <c:v>46.7</c:v>
                </c:pt>
                <c:pt idx="1">
                  <c:v>48.1</c:v>
                </c:pt>
                <c:pt idx="2">
                  <c:v>48.3</c:v>
                </c:pt>
                <c:pt idx="3">
                  <c:v>46.9</c:v>
                </c:pt>
                <c:pt idx="4">
                  <c:v>46.6</c:v>
                </c:pt>
                <c:pt idx="5">
                  <c:v>46.3</c:v>
                </c:pt>
                <c:pt idx="6">
                  <c:v>45.8</c:v>
                </c:pt>
                <c:pt idx="7">
                  <c:v>45.5</c:v>
                </c:pt>
                <c:pt idx="8">
                  <c:v>45.9</c:v>
                </c:pt>
                <c:pt idx="9">
                  <c:v>45.8</c:v>
                </c:pt>
                <c:pt idx="10">
                  <c:v>44.9</c:v>
                </c:pt>
                <c:pt idx="11">
                  <c:v>44.5</c:v>
                </c:pt>
                <c:pt idx="12">
                  <c:v>44.3</c:v>
                </c:pt>
                <c:pt idx="13">
                  <c:v>44.1</c:v>
                </c:pt>
                <c:pt idx="14">
                  <c:v>44.5</c:v>
                </c:pt>
                <c:pt idx="15">
                  <c:v>45.1</c:v>
                </c:pt>
                <c:pt idx="16">
                  <c:v>45.8</c:v>
                </c:pt>
                <c:pt idx="17">
                  <c:v>45.8</c:v>
                </c:pt>
                <c:pt idx="18">
                  <c:v>45.8</c:v>
                </c:pt>
                <c:pt idx="19">
                  <c:v>46.6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31-4BD9-A913-944764653CB2}"/>
            </c:ext>
          </c:extLst>
        </c:ser>
        <c:ser>
          <c:idx val="1"/>
          <c:order val="1"/>
          <c:tx>
            <c:strRef>
              <c:f>'[Complemento 03 02 2022.xlsx]Hoja6'!$H$4</c:f>
              <c:strCache>
                <c:ptCount val="1"/>
                <c:pt idx="0">
                  <c:v>Hombres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'[Complemento 03 02 2022.xlsx]Hoja6'!$F$5:$F$24</c:f>
              <c:strCach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strCache>
            </c:strRef>
          </c:cat>
          <c:val>
            <c:numRef>
              <c:f>'[Complemento 03 02 2022.xlsx]Hoja6'!$H$5:$H$24</c:f>
              <c:numCache>
                <c:formatCode>0.0</c:formatCode>
                <c:ptCount val="20"/>
                <c:pt idx="0">
                  <c:v>43.2</c:v>
                </c:pt>
                <c:pt idx="1">
                  <c:v>44.9</c:v>
                </c:pt>
                <c:pt idx="2">
                  <c:v>45</c:v>
                </c:pt>
                <c:pt idx="3">
                  <c:v>43.3</c:v>
                </c:pt>
                <c:pt idx="4">
                  <c:v>43</c:v>
                </c:pt>
                <c:pt idx="5">
                  <c:v>42.4</c:v>
                </c:pt>
                <c:pt idx="6">
                  <c:v>41.9</c:v>
                </c:pt>
                <c:pt idx="7">
                  <c:v>42</c:v>
                </c:pt>
                <c:pt idx="8">
                  <c:v>42.5</c:v>
                </c:pt>
                <c:pt idx="9">
                  <c:v>42.4</c:v>
                </c:pt>
                <c:pt idx="10">
                  <c:v>42.1</c:v>
                </c:pt>
                <c:pt idx="11">
                  <c:v>41.7</c:v>
                </c:pt>
                <c:pt idx="12">
                  <c:v>41.6</c:v>
                </c:pt>
                <c:pt idx="13">
                  <c:v>41.6</c:v>
                </c:pt>
                <c:pt idx="14">
                  <c:v>42.1</c:v>
                </c:pt>
                <c:pt idx="15">
                  <c:v>42.9</c:v>
                </c:pt>
                <c:pt idx="16">
                  <c:v>43.6</c:v>
                </c:pt>
                <c:pt idx="17">
                  <c:v>43.6</c:v>
                </c:pt>
                <c:pt idx="18">
                  <c:v>43.7</c:v>
                </c:pt>
                <c:pt idx="19">
                  <c:v>45.2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31-4BD9-A913-944764653CB2}"/>
            </c:ext>
          </c:extLst>
        </c:ser>
        <c:ser>
          <c:idx val="2"/>
          <c:order val="2"/>
          <c:tx>
            <c:strRef>
              <c:f>'[Complemento 03 02 2022.xlsx]Hoja6'!$I$4</c:f>
              <c:strCache>
                <c:ptCount val="1"/>
                <c:pt idx="0">
                  <c:v>Mujeres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'[Complemento 03 02 2022.xlsx]Hoja6'!$F$5:$F$24</c:f>
              <c:strCach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strCache>
            </c:strRef>
          </c:cat>
          <c:val>
            <c:numRef>
              <c:f>'[Complemento 03 02 2022.xlsx]Hoja6'!$I$5:$I$24</c:f>
              <c:numCache>
                <c:formatCode>0.0</c:formatCode>
                <c:ptCount val="20"/>
                <c:pt idx="0">
                  <c:v>51.9</c:v>
                </c:pt>
                <c:pt idx="1">
                  <c:v>52.7</c:v>
                </c:pt>
                <c:pt idx="2">
                  <c:v>53</c:v>
                </c:pt>
                <c:pt idx="3">
                  <c:v>51.9</c:v>
                </c:pt>
                <c:pt idx="4">
                  <c:v>51.6</c:v>
                </c:pt>
                <c:pt idx="5">
                  <c:v>51.6</c:v>
                </c:pt>
                <c:pt idx="6">
                  <c:v>51</c:v>
                </c:pt>
                <c:pt idx="7">
                  <c:v>50.3</c:v>
                </c:pt>
                <c:pt idx="8">
                  <c:v>50.5</c:v>
                </c:pt>
                <c:pt idx="9">
                  <c:v>50.5</c:v>
                </c:pt>
                <c:pt idx="10">
                  <c:v>48.6</c:v>
                </c:pt>
                <c:pt idx="11">
                  <c:v>48.2</c:v>
                </c:pt>
                <c:pt idx="12">
                  <c:v>47.9</c:v>
                </c:pt>
                <c:pt idx="13">
                  <c:v>47.4</c:v>
                </c:pt>
                <c:pt idx="14">
                  <c:v>47.7</c:v>
                </c:pt>
                <c:pt idx="15">
                  <c:v>48.1</c:v>
                </c:pt>
                <c:pt idx="16">
                  <c:v>48.7</c:v>
                </c:pt>
                <c:pt idx="17">
                  <c:v>48.7</c:v>
                </c:pt>
                <c:pt idx="18">
                  <c:v>48.6</c:v>
                </c:pt>
                <c:pt idx="19">
                  <c:v>48.5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31-4BD9-A913-944764653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6141983"/>
        <c:axId val="716151135"/>
      </c:lineChart>
      <c:catAx>
        <c:axId val="71614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151135"/>
        <c:crosses val="autoZero"/>
        <c:auto val="1"/>
        <c:lblAlgn val="ctr"/>
        <c:lblOffset val="100"/>
        <c:noMultiLvlLbl val="0"/>
      </c:catAx>
      <c:valAx>
        <c:axId val="716151135"/>
        <c:scaling>
          <c:orientation val="minMax"/>
          <c:min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141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8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9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4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9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6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2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0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9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9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6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2A6C9-FCA8-4DA2-BA44-A9A6325D2676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4F1AB-BB81-4D94-A5A1-D0D920C3E3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7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FINANCIAMIENTO PROTECCIÓN SOCIAL  Y EL CUIDADO ESDE LA ECONOMÍA FEMINISTA</a:t>
            </a:r>
            <a:endParaRPr lang="en-U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XV Conferencia Regional sobre la Mujer de América Latina y el Caribe</a:t>
            </a:r>
            <a:endParaRPr lang="es-ES" b="1" u="sng" dirty="0" smtClean="0"/>
          </a:p>
          <a:p>
            <a:r>
              <a:rPr lang="es-ES" b="1" dirty="0" smtClean="0"/>
              <a:t>Buenos Aires, Noviembre</a:t>
            </a:r>
            <a:r>
              <a:rPr lang="es-ES" b="1" dirty="0" smtClean="0"/>
              <a:t> </a:t>
            </a:r>
            <a:r>
              <a:rPr lang="es-ES" b="1" dirty="0" smtClean="0"/>
              <a:t>2022</a:t>
            </a:r>
          </a:p>
          <a:p>
            <a:r>
              <a:rPr lang="es-ES" b="1" dirty="0" smtClean="0"/>
              <a:t>Verónica Serafini </a:t>
            </a:r>
            <a:r>
              <a:rPr lang="es-ES" b="1" dirty="0" err="1" smtClean="0"/>
              <a:t>Geoghegan</a:t>
            </a:r>
            <a:endParaRPr lang="en-US" b="1" dirty="0"/>
          </a:p>
        </p:txBody>
      </p:sp>
      <p:pic>
        <p:nvPicPr>
          <p:cNvPr id="4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788" y="-15082"/>
            <a:ext cx="3097212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29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SISTEMA DE PROTECCIÓN SOCIAL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41417"/>
            <a:ext cx="10515600" cy="4635546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SEGURIDAD SOCIAL CONTRIBUTIVA CENTRADA EN LA ADSCRIPCIÓN AL TRABAJO REMUNERADO</a:t>
            </a:r>
            <a:r>
              <a:rPr lang="en-US" dirty="0"/>
              <a:t> </a:t>
            </a:r>
            <a:r>
              <a:rPr lang="en-US" dirty="0" smtClean="0"/>
              <a:t>Y BAJO SUPUESTOS PATRIARCALES: hombre </a:t>
            </a:r>
            <a:r>
              <a:rPr lang="en-US" dirty="0" err="1" smtClean="0"/>
              <a:t>proveedor</a:t>
            </a:r>
            <a:r>
              <a:rPr lang="en-US" dirty="0" smtClean="0"/>
              <a:t>, </a:t>
            </a:r>
            <a:r>
              <a:rPr lang="en-US" dirty="0" err="1" smtClean="0"/>
              <a:t>mujer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casa</a:t>
            </a:r>
          </a:p>
          <a:p>
            <a:pPr lvl="1"/>
            <a:r>
              <a:rPr lang="es-ES" dirty="0" smtClean="0"/>
              <a:t>40% de las mujeres latinoamericanas fuera de la fuerza de trabajo</a:t>
            </a:r>
          </a:p>
          <a:p>
            <a:r>
              <a:rPr lang="es-ES" dirty="0" smtClean="0"/>
              <a:t>DIRIGIDA AL TRABAJO EN RELACIÓN DE DEPENDENCIA</a:t>
            </a:r>
          </a:p>
          <a:p>
            <a:pPr lvl="1"/>
            <a:r>
              <a:rPr lang="es-ES" dirty="0" smtClean="0"/>
              <a:t>Quedan fuera o con menos prestaciones el trabajo agropecuario, trabajos a destajo, a tiempo parcial, por cuenta propia. Mujeres concentradas en estas ocupaciones</a:t>
            </a:r>
          </a:p>
          <a:p>
            <a:pPr lvl="1"/>
            <a:r>
              <a:rPr lang="es-ES" dirty="0" smtClean="0"/>
              <a:t>Familiar no remunerado: en su mayoría mujeres. No cotizan por no tener ingresos</a:t>
            </a:r>
          </a:p>
          <a:p>
            <a:pPr lvl="1"/>
            <a:r>
              <a:rPr lang="es-ES" dirty="0" smtClean="0"/>
              <a:t>Base imponible: limitante para el acceso de las mujeres</a:t>
            </a:r>
          </a:p>
          <a:p>
            <a:pPr lvl="1"/>
            <a:r>
              <a:rPr lang="es-ES" dirty="0" smtClean="0"/>
              <a:t>Positivo: trabajadoras públicas (ocupaciones feminizadas en salud y educación)</a:t>
            </a:r>
          </a:p>
          <a:p>
            <a:r>
              <a:rPr lang="es-ES" dirty="0" smtClean="0"/>
              <a:t>CRECIMIENTO</a:t>
            </a:r>
          </a:p>
          <a:p>
            <a:pPr lvl="1"/>
            <a:r>
              <a:rPr lang="es-ES" dirty="0" smtClean="0"/>
              <a:t>Modelos productivos latinoamericanos con poco efecto multiplicador en el empleo de las mujeres y en el acceso a seguridad social contributiva</a:t>
            </a:r>
          </a:p>
          <a:p>
            <a:pPr lvl="1"/>
            <a:r>
              <a:rPr lang="es-ES" dirty="0" smtClean="0"/>
              <a:t>Modelos productivos con escaso efecto en el sistema tributario </a:t>
            </a:r>
          </a:p>
          <a:p>
            <a:r>
              <a:rPr lang="es-ES" dirty="0" smtClean="0"/>
              <a:t>PROGRAMAS NO CONTRIBUTIVOS: dirigidos a las mujeres como madres, residuales, bajos ingresos, menos prestaciones, menos integrados al sistema</a:t>
            </a:r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8947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DESEMPEÑO ECONÓMICO DE LA REGIÓN</a:t>
            </a:r>
            <a:endParaRPr lang="en-US" b="1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Evolución del Producto Interno bruto (PIB) </a:t>
            </a:r>
            <a:endParaRPr lang="en-US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PY" dirty="0"/>
              <a:t>Índice de feminidad de la pobreza extrema y de la pobreza</a:t>
            </a:r>
            <a:endParaRPr lang="en-US" dirty="0"/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Marcador de contenido 12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555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Y" b="1" dirty="0" smtClean="0"/>
              <a:t/>
            </a:r>
            <a:br>
              <a:rPr lang="es-PY" b="1" dirty="0" smtClean="0"/>
            </a:br>
            <a:r>
              <a:rPr lang="es-PY" b="1" dirty="0" smtClean="0"/>
              <a:t>POBLACIÓN SIN INGRESOS PROPIOS </a:t>
            </a:r>
            <a:br>
              <a:rPr lang="es-PY" b="1" dirty="0" smtClean="0"/>
            </a:br>
            <a:r>
              <a:rPr lang="es-PY" b="1" dirty="0" smtClean="0"/>
              <a:t>POR SEXO. AMÉRICA LATINA (%)</a:t>
            </a:r>
            <a:r>
              <a:rPr lang="es-PY" dirty="0" smtClean="0"/>
              <a:t/>
            </a:r>
            <a:br>
              <a:rPr lang="es-PY" dirty="0" smtClean="0"/>
            </a:br>
            <a:endParaRPr lang="en-US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5693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788" y="-15082"/>
            <a:ext cx="3097212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736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Y" b="1" dirty="0" smtClean="0"/>
              <a:t/>
            </a:r>
            <a:br>
              <a:rPr lang="es-PY" b="1" dirty="0" smtClean="0"/>
            </a:br>
            <a:r>
              <a:rPr lang="es-PY" b="1" dirty="0" smtClean="0"/>
              <a:t>RELACIÓN DEL INGRESO LABORAL </a:t>
            </a:r>
            <a:br>
              <a:rPr lang="es-PY" b="1" dirty="0" smtClean="0"/>
            </a:br>
            <a:r>
              <a:rPr lang="es-PY" b="1" dirty="0" smtClean="0"/>
              <a:t>MEDIO ENTRE LOS SEXOS. AMÉRICA LATINA</a:t>
            </a:r>
            <a:r>
              <a:rPr lang="es-PY" dirty="0" smtClean="0"/>
              <a:t/>
            </a:r>
            <a:br>
              <a:rPr lang="es-PY" dirty="0" smtClean="0"/>
            </a:b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5673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788" y="-15082"/>
            <a:ext cx="3097212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48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INDICADORES MERCADO LABORAL. </a:t>
            </a:r>
            <a:br>
              <a:rPr lang="es-ES" b="1" dirty="0" smtClean="0"/>
            </a:br>
            <a:r>
              <a:rPr lang="es-ES" b="1" dirty="0" smtClean="0"/>
              <a:t>AMÉRICA LATINA</a:t>
            </a:r>
            <a:endParaRPr lang="en-US" b="1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es-PY" dirty="0" smtClean="0"/>
          </a:p>
          <a:p>
            <a:r>
              <a:rPr lang="es-PY" sz="3400" dirty="0" smtClean="0"/>
              <a:t>Tasa de participación de la población de 25 a 59 años de edad, según sexo.</a:t>
            </a:r>
          </a:p>
          <a:p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endParaRPr lang="es-PY" dirty="0" smtClean="0"/>
          </a:p>
          <a:p>
            <a:r>
              <a:rPr lang="es-PY" dirty="0" smtClean="0"/>
              <a:t>Ocupados urbanos en sectores de baja productividad (sector informal) del mercado del trabajo, según sexo. </a:t>
            </a:r>
          </a:p>
          <a:p>
            <a:endParaRPr lang="en-US" dirty="0"/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09317137"/>
              </p:ext>
            </p:extLst>
          </p:nvPr>
        </p:nvGraphicFramePr>
        <p:xfrm>
          <a:off x="253218" y="2505075"/>
          <a:ext cx="574435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Marcador de contenido 12"/>
          <p:cNvGraphicFramePr>
            <a:graphicFrameLocks noGrp="1"/>
          </p:cNvGraphicFramePr>
          <p:nvPr>
            <p:ph sz="quarter" idx="4"/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788" y="-15082"/>
            <a:ext cx="3097212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191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RELEVANCIA DEL CUIDADO EN </a:t>
            </a:r>
            <a:br>
              <a:rPr lang="es-ES" b="1" dirty="0" smtClean="0"/>
            </a:br>
            <a:r>
              <a:rPr lang="es-ES" b="1" dirty="0" smtClean="0"/>
              <a:t>AMÉRICA LATINA</a:t>
            </a:r>
            <a:endParaRPr lang="en-US" b="1" dirty="0"/>
          </a:p>
        </p:txBody>
      </p:sp>
      <p:sp>
        <p:nvSpPr>
          <p:cNvPr id="11" name="Marcador de texto 10"/>
          <p:cNvSpPr>
            <a:spLocks noGrp="1"/>
          </p:cNvSpPr>
          <p:nvPr>
            <p:ph type="body" idx="1"/>
          </p:nvPr>
        </p:nvSpPr>
        <p:spPr>
          <a:xfrm>
            <a:off x="839788" y="1468619"/>
            <a:ext cx="5157787" cy="617900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Valor del Trabajo no remunerado (% PIB)</a:t>
            </a:r>
            <a:endParaRPr lang="en-US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65162" y="2505075"/>
          <a:ext cx="5331136" cy="3913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2165">
                  <a:extLst>
                    <a:ext uri="{9D8B030D-6E8A-4147-A177-3AD203B41FA5}">
                      <a16:colId xmlns:a16="http://schemas.microsoft.com/office/drawing/2014/main" val="2487014556"/>
                    </a:ext>
                  </a:extLst>
                </a:gridCol>
                <a:gridCol w="1120014">
                  <a:extLst>
                    <a:ext uri="{9D8B030D-6E8A-4147-A177-3AD203B41FA5}">
                      <a16:colId xmlns:a16="http://schemas.microsoft.com/office/drawing/2014/main" val="3988656738"/>
                    </a:ext>
                  </a:extLst>
                </a:gridCol>
                <a:gridCol w="936319">
                  <a:extLst>
                    <a:ext uri="{9D8B030D-6E8A-4147-A177-3AD203B41FA5}">
                      <a16:colId xmlns:a16="http://schemas.microsoft.com/office/drawing/2014/main" val="1369437134"/>
                    </a:ext>
                  </a:extLst>
                </a:gridCol>
                <a:gridCol w="936319">
                  <a:extLst>
                    <a:ext uri="{9D8B030D-6E8A-4147-A177-3AD203B41FA5}">
                      <a16:colId xmlns:a16="http://schemas.microsoft.com/office/drawing/2014/main" val="970069498"/>
                    </a:ext>
                  </a:extLst>
                </a:gridCol>
                <a:gridCol w="936319">
                  <a:extLst>
                    <a:ext uri="{9D8B030D-6E8A-4147-A177-3AD203B41FA5}">
                      <a16:colId xmlns:a16="http://schemas.microsoft.com/office/drawing/2014/main" val="317235873"/>
                    </a:ext>
                  </a:extLst>
                </a:gridCol>
              </a:tblGrid>
              <a:tr h="7369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País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% con respecto al PIB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Mujeres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Hombres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Año de la información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537285287"/>
                  </a:ext>
                </a:extLst>
              </a:tr>
              <a:tr h="491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Argentina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24,3</a:t>
                      </a:r>
                      <a:endParaRPr lang="en-US" sz="1600" dirty="0">
                        <a:effectLst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15,9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2016</a:t>
                      </a:r>
                      <a:endParaRPr lang="en-US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2019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3526510368"/>
                  </a:ext>
                </a:extLst>
              </a:tr>
              <a:tr h="245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Colombia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20,4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16,3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4,1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2012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3513266030"/>
                  </a:ext>
                </a:extLst>
              </a:tr>
              <a:tr h="245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Costa Rica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15,7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11,5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4,3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2011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2284860346"/>
                  </a:ext>
                </a:extLst>
              </a:tr>
              <a:tr h="245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Ecuador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15,2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11,8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3,4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2012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412584881"/>
                  </a:ext>
                </a:extLst>
              </a:tr>
              <a:tr h="245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El Salvador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18,3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14,5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3,9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2010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2212995619"/>
                  </a:ext>
                </a:extLst>
              </a:tr>
              <a:tr h="245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Guatemala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18,8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16,3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2014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3634215281"/>
                  </a:ext>
                </a:extLst>
              </a:tr>
              <a:tr h="7369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México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22,6</a:t>
                      </a:r>
                      <a:endParaRPr lang="en-US" sz="1600">
                        <a:effectLst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24,2</a:t>
                      </a:r>
                      <a:endParaRPr lang="en-US" sz="1600">
                        <a:effectLst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22,8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 </a:t>
                      </a:r>
                      <a:endParaRPr lang="en-US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18,0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 </a:t>
                      </a:r>
                      <a:endParaRPr lang="en-US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6,2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2009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2014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2019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744005350"/>
                  </a:ext>
                </a:extLst>
              </a:tr>
              <a:tr h="245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Perú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20,4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14,1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6,3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2010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964163432"/>
                  </a:ext>
                </a:extLst>
              </a:tr>
              <a:tr h="245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Uruguay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22,9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16,3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>
                          <a:effectLst/>
                        </a:rPr>
                        <a:t>6,6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600" dirty="0">
                          <a:effectLst/>
                        </a:rPr>
                        <a:t>2013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26" marR="69026" marT="0" marB="0"/>
                </a:tc>
                <a:extLst>
                  <a:ext uri="{0D108BD9-81ED-4DB2-BD59-A6C34878D82A}">
                    <a16:rowId xmlns:a16="http://schemas.microsoft.com/office/drawing/2014/main" val="3189294542"/>
                  </a:ext>
                </a:extLst>
              </a:tr>
            </a:tbl>
          </a:graphicData>
        </a:graphic>
      </p:graphicFrame>
      <p:sp>
        <p:nvSpPr>
          <p:cNvPr id="12" name="Marcador de texto 11"/>
          <p:cNvSpPr>
            <a:spLocks noGrp="1"/>
          </p:cNvSpPr>
          <p:nvPr>
            <p:ph type="body" sz="quarter" idx="3"/>
          </p:nvPr>
        </p:nvSpPr>
        <p:spPr>
          <a:xfrm>
            <a:off x="6172200" y="1463040"/>
            <a:ext cx="5183188" cy="83602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s-ES" sz="3400" dirty="0"/>
              <a:t>Trabajo remunerado (% </a:t>
            </a:r>
            <a:r>
              <a:rPr lang="es-ES" sz="3400" dirty="0" smtClean="0"/>
              <a:t>Población ocupada)</a:t>
            </a:r>
            <a:endParaRPr lang="es-ES" sz="3400" dirty="0"/>
          </a:p>
          <a:p>
            <a:r>
              <a:rPr lang="es-ES" dirty="0" smtClean="0"/>
              <a:t>94% son mujeres</a:t>
            </a:r>
            <a:endParaRPr lang="en-US" dirty="0"/>
          </a:p>
        </p:txBody>
      </p:sp>
      <p:graphicFrame>
        <p:nvGraphicFramePr>
          <p:cNvPr id="15" name="Marcador de contenido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54388568"/>
              </p:ext>
            </p:extLst>
          </p:nvPr>
        </p:nvGraphicFramePr>
        <p:xfrm>
          <a:off x="6172200" y="2492012"/>
          <a:ext cx="518318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1015994833"/>
                    </a:ext>
                  </a:extLst>
                </a:gridCol>
                <a:gridCol w="1084217">
                  <a:extLst>
                    <a:ext uri="{9D8B030D-6E8A-4147-A177-3AD203B41FA5}">
                      <a16:colId xmlns:a16="http://schemas.microsoft.com/office/drawing/2014/main" val="957967689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835484032"/>
                    </a:ext>
                  </a:extLst>
                </a:gridCol>
                <a:gridCol w="1127171">
                  <a:extLst>
                    <a:ext uri="{9D8B030D-6E8A-4147-A177-3AD203B41FA5}">
                      <a16:colId xmlns:a16="http://schemas.microsoft.com/office/drawing/2014/main" val="3217850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Hombres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Mujeres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524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América</a:t>
                      </a:r>
                      <a:r>
                        <a:rPr lang="es-ES" baseline="0" dirty="0" smtClean="0"/>
                        <a:t> Latina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6,7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5,0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50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Uruguay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9,2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3,4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5,8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42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Brasil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8,5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6,5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413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Chile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8,3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3,1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5,2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41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Costa 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7,8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5,1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12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Paraguay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7,7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0,8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6,8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130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Bolivia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6,4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3,1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3,2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634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Panamá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5,9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3,3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138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Perú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4,1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2,9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568882"/>
                  </a:ext>
                </a:extLst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65162" y="6482715"/>
            <a:ext cx="11123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Rico,</a:t>
            </a:r>
            <a:r>
              <a:rPr kumimoji="0" lang="es-E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Nieves (2017), Ministerio de Economía Argentina (2019), </a:t>
            </a:r>
            <a:r>
              <a:rPr kumimoji="0" lang="es-E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Alzúa</a:t>
            </a:r>
            <a:r>
              <a:rPr kumimoji="0" lang="es-E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kumimoji="0" lang="es-E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Cicowiez</a:t>
            </a:r>
            <a:r>
              <a:rPr kumimoji="0" lang="es-E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(2018), INEGI (2020), Sandoval, I., &amp; González, L. M. (2015).</a:t>
            </a:r>
            <a:endParaRPr kumimoji="0" lang="es-E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788" y="-15082"/>
            <a:ext cx="3097212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1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ESPACIO FISCAL </a:t>
            </a:r>
            <a:endParaRPr lang="en-US" b="1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PRINCIPALES FUENTES 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91887" y="2505075"/>
            <a:ext cx="5251268" cy="36845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IMPUESTOS</a:t>
            </a:r>
          </a:p>
          <a:p>
            <a:pPr lvl="1"/>
            <a:r>
              <a:rPr lang="es-ES" dirty="0" smtClean="0"/>
              <a:t>Bajas tasas nominales</a:t>
            </a:r>
          </a:p>
          <a:p>
            <a:pPr lvl="1"/>
            <a:r>
              <a:rPr lang="es-ES" dirty="0" smtClean="0"/>
              <a:t>Centrado en impuestos indirectos</a:t>
            </a:r>
          </a:p>
          <a:p>
            <a:pPr lvl="1"/>
            <a:r>
              <a:rPr lang="es-ES" dirty="0" smtClean="0"/>
              <a:t>GASTO TRIBUTARIO</a:t>
            </a:r>
          </a:p>
          <a:p>
            <a:pPr lvl="1"/>
            <a:r>
              <a:rPr lang="es-ES" dirty="0" smtClean="0"/>
              <a:t>Evasión</a:t>
            </a:r>
            <a:endParaRPr lang="es-ES" dirty="0" smtClean="0"/>
          </a:p>
          <a:p>
            <a:r>
              <a:rPr lang="es-ES" dirty="0" smtClean="0"/>
              <a:t>FLUJOS FINANCIEROS ILÍCITOS</a:t>
            </a:r>
          </a:p>
          <a:p>
            <a:r>
              <a:rPr lang="es-ES" dirty="0" smtClean="0"/>
              <a:t>SEGURIDAD SOCIAL</a:t>
            </a:r>
          </a:p>
          <a:p>
            <a:r>
              <a:rPr lang="es-ES" dirty="0" smtClean="0"/>
              <a:t>DERECHOS ESPECIALES DE GIRO (FMI)</a:t>
            </a:r>
          </a:p>
          <a:p>
            <a:r>
              <a:rPr lang="es-ES" dirty="0" smtClean="0"/>
              <a:t>REASIGNACIONES DE GASTO</a:t>
            </a:r>
          </a:p>
          <a:p>
            <a:r>
              <a:rPr lang="es-ES" dirty="0" smtClean="0"/>
              <a:t>CANJE DE DEUDA</a:t>
            </a:r>
            <a:endParaRPr lang="en-US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RIESGOS </a:t>
            </a:r>
            <a:endParaRPr lang="en-US" dirty="0"/>
          </a:p>
        </p:txBody>
      </p:sp>
      <p:sp>
        <p:nvSpPr>
          <p:cNvPr id="10" name="Marcador de contenido 9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209235"/>
          </a:xfrm>
        </p:spPr>
        <p:txBody>
          <a:bodyPr>
            <a:normAutofit fontScale="55000" lnSpcReduction="20000"/>
          </a:bodyPr>
          <a:lstStyle/>
          <a:p>
            <a:r>
              <a:rPr lang="es-ES" dirty="0" smtClean="0"/>
              <a:t>DEUDA</a:t>
            </a:r>
          </a:p>
          <a:p>
            <a:pPr lvl="1"/>
            <a:r>
              <a:rPr lang="es-ES" dirty="0"/>
              <a:t>E</a:t>
            </a:r>
            <a:r>
              <a:rPr lang="es-ES" dirty="0" smtClean="0"/>
              <a:t>n aumento, con riesgos futuros para las mujeres y en contrapartida, no se beneficiaron con las acciones financiadas con el endeudamiento</a:t>
            </a:r>
          </a:p>
          <a:p>
            <a:pPr lvl="1"/>
            <a:r>
              <a:rPr lang="es-ES" dirty="0" smtClean="0"/>
              <a:t>Sostenibilidad basada en la reducción del déficit primario que no incorpora financiamiento de cuidado o de los derechos de las mujeres </a:t>
            </a:r>
          </a:p>
          <a:p>
            <a:r>
              <a:rPr lang="es-ES" dirty="0" err="1" smtClean="0"/>
              <a:t>APPs</a:t>
            </a:r>
            <a:endParaRPr lang="es-ES" dirty="0" smtClean="0"/>
          </a:p>
          <a:p>
            <a:pPr lvl="1"/>
            <a:r>
              <a:rPr lang="es-ES" dirty="0" smtClean="0"/>
              <a:t>Contribuyen al endeudamiento público (sin transparencia)</a:t>
            </a:r>
          </a:p>
          <a:p>
            <a:pPr lvl="1"/>
            <a:r>
              <a:rPr lang="es-ES" dirty="0" smtClean="0"/>
              <a:t>“Eficiencia”: mujeres principalmente afectadas como usuarias y como trabajadoras</a:t>
            </a:r>
          </a:p>
          <a:p>
            <a:pPr lvl="1"/>
            <a:r>
              <a:rPr lang="es-ES" dirty="0" smtClean="0"/>
              <a:t>Discursos a favor sin evidencia empírica: abre espacio fiscal, son eficientes</a:t>
            </a:r>
          </a:p>
          <a:p>
            <a:r>
              <a:rPr lang="es-ES" dirty="0" smtClean="0"/>
              <a:t>DISCURSO DE LA ORTODOXIA ECONÓMICA: SESGOS DE GENERO EN LOS INSTRUMENTOS PÚBLICOS </a:t>
            </a:r>
          </a:p>
          <a:p>
            <a:pPr lvl="1"/>
            <a:r>
              <a:rPr lang="es-ES" dirty="0" smtClean="0"/>
              <a:t>Infraestructura de cuidado no se incluye como “infraestructura”</a:t>
            </a:r>
          </a:p>
          <a:p>
            <a:pPr lvl="1"/>
            <a:r>
              <a:rPr lang="es-ES" dirty="0" smtClean="0"/>
              <a:t>Gasto corriente es “negativo”</a:t>
            </a:r>
          </a:p>
          <a:p>
            <a:pPr lvl="1"/>
            <a:r>
              <a:rPr lang="es-ES" dirty="0" smtClean="0"/>
              <a:t>Retorno solo se mide en obras de infraestructura y no en capital humano</a:t>
            </a:r>
          </a:p>
          <a:p>
            <a:pPr lvl="1"/>
            <a:r>
              <a:rPr lang="es-ES" dirty="0" smtClean="0"/>
              <a:t>PERO: “ recuperación pos </a:t>
            </a:r>
            <a:r>
              <a:rPr lang="es-ES" dirty="0" err="1" smtClean="0"/>
              <a:t>Covid</a:t>
            </a:r>
            <a:r>
              <a:rPr lang="es-ES" dirty="0" smtClean="0"/>
              <a:t> será posible gracias a las mujeres”</a:t>
            </a:r>
          </a:p>
          <a:p>
            <a:endParaRPr lang="en-US" dirty="0"/>
          </a:p>
        </p:txBody>
      </p:sp>
      <p:pic>
        <p:nvPicPr>
          <p:cNvPr id="7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788" y="-15082"/>
            <a:ext cx="3097212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261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EN DEFINITIVA…</a:t>
            </a:r>
            <a:endParaRPr lang="en-US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PONER EN DEBATE EL FINANCIAMIENTO DE LA PROTECCIÓN SOCIAL PARA LAS MUJERES Y PARA LA REDUCCIÓN DE LAS BRECHAS REQUIERE </a:t>
            </a:r>
          </a:p>
          <a:p>
            <a:pPr lvl="1"/>
            <a:r>
              <a:rPr lang="es-ES" dirty="0" smtClean="0"/>
              <a:t>ANALIZAR Y VISIBILIZAR:</a:t>
            </a:r>
          </a:p>
          <a:p>
            <a:pPr lvl="2"/>
            <a:r>
              <a:rPr lang="es-ES" dirty="0" smtClean="0"/>
              <a:t>Sesgos de género en los sistemas de protección social</a:t>
            </a:r>
          </a:p>
          <a:p>
            <a:pPr lvl="2"/>
            <a:r>
              <a:rPr lang="es-ES" dirty="0" smtClean="0"/>
              <a:t>Sesgos de género en el sistema tributario </a:t>
            </a:r>
          </a:p>
          <a:p>
            <a:pPr lvl="2"/>
            <a:r>
              <a:rPr lang="es-ES" dirty="0" smtClean="0"/>
              <a:t>Sesgos de género en los instrumentos “técnicos” de la planificación presupuestaria</a:t>
            </a:r>
          </a:p>
          <a:p>
            <a:pPr lvl="1"/>
            <a:r>
              <a:rPr lang="es-ES" dirty="0" smtClean="0"/>
              <a:t>CUESTIONAR</a:t>
            </a:r>
          </a:p>
          <a:p>
            <a:pPr lvl="2"/>
            <a:r>
              <a:rPr lang="es-ES" dirty="0" smtClean="0"/>
              <a:t>El discurso y el andamiaje de la doctrina ortodoxa que por un lado “valora” la relevancia de las mujeres en el crecimiento económico, pero que por otro lado desvaloriza y excluye instrumentos que muestran el rol de las mujeres</a:t>
            </a:r>
          </a:p>
          <a:p>
            <a:pPr lvl="1"/>
            <a:r>
              <a:rPr lang="es-ES" dirty="0" smtClean="0"/>
              <a:t>¿Cuál es el rol del capital y del proceso de </a:t>
            </a:r>
            <a:r>
              <a:rPr lang="es-ES" dirty="0" err="1" smtClean="0"/>
              <a:t>financiarización</a:t>
            </a:r>
            <a:r>
              <a:rPr lang="es-ES" dirty="0" smtClean="0"/>
              <a:t> en los sesgos?   </a:t>
            </a:r>
          </a:p>
          <a:p>
            <a:pPr lvl="1"/>
            <a:endParaRPr lang="es-ES" dirty="0" smtClean="0"/>
          </a:p>
        </p:txBody>
      </p:sp>
      <p:pic>
        <p:nvPicPr>
          <p:cNvPr id="7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788" y="-15082"/>
            <a:ext cx="3097212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608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730</Words>
  <Application>Microsoft Office PowerPoint</Application>
  <PresentationFormat>Panorámica</PresentationFormat>
  <Paragraphs>168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de Office</vt:lpstr>
      <vt:lpstr>FINANCIAMIENTO PROTECCIÓN SOCIAL  Y EL CUIDADO ESDE LA ECONOMÍA FEMINISTA</vt:lpstr>
      <vt:lpstr>SISTEMA DE PROTECCIÓN SOCIAL</vt:lpstr>
      <vt:lpstr>DESEMPEÑO ECONÓMICO DE LA REGIÓN</vt:lpstr>
      <vt:lpstr> POBLACIÓN SIN INGRESOS PROPIOS  POR SEXO. AMÉRICA LATINA (%) </vt:lpstr>
      <vt:lpstr> RELACIÓN DEL INGRESO LABORAL  MEDIO ENTRE LOS SEXOS. AMÉRICA LATINA </vt:lpstr>
      <vt:lpstr>INDICADORES MERCADO LABORAL.  AMÉRICA LATINA</vt:lpstr>
      <vt:lpstr>RELEVANCIA DEL CUIDADO EN  AMÉRICA LATINA</vt:lpstr>
      <vt:lpstr>ESPACIO FISCAL </vt:lpstr>
      <vt:lpstr>EN DEFINITIVA…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.</dc:creator>
  <cp:lastModifiedBy>.</cp:lastModifiedBy>
  <cp:revision>19</cp:revision>
  <dcterms:created xsi:type="dcterms:W3CDTF">2022-03-29T18:08:25Z</dcterms:created>
  <dcterms:modified xsi:type="dcterms:W3CDTF">2022-11-09T11:29:21Z</dcterms:modified>
</cp:coreProperties>
</file>