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304" r:id="rId2"/>
    <p:sldId id="313" r:id="rId3"/>
    <p:sldId id="314" r:id="rId4"/>
    <p:sldId id="315" r:id="rId5"/>
    <p:sldId id="316" r:id="rId6"/>
    <p:sldId id="317" r:id="rId7"/>
    <p:sldId id="318" r:id="rId8"/>
    <p:sldId id="319" r:id="rId9"/>
    <p:sldId id="320" r:id="rId10"/>
    <p:sldId id="321" r:id="rId11"/>
    <p:sldId id="322" r:id="rId1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1176"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38646" y="1447802"/>
            <a:ext cx="7172715" cy="3329581"/>
          </a:xfrm>
        </p:spPr>
        <p:txBody>
          <a:bodyPr anchor="b"/>
          <a:lstStyle>
            <a:lvl1pPr>
              <a:defRPr sz="72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38646" y="4777380"/>
            <a:ext cx="7172715"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C3D709B-DE20-4A4C-9747-36C2BA03EF0C}" type="datetimeFigureOut">
              <a:rPr lang="es-AR" smtClean="0"/>
              <a:t>13/9/2022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FF97A87F-132E-490C-AF79-EECD8BDFF583}" type="slidenum">
              <a:rPr lang="es-AR" smtClean="0"/>
              <a:t>‹Nº›</a:t>
            </a:fld>
            <a:endParaRPr lang="es-AR"/>
          </a:p>
        </p:txBody>
      </p:sp>
    </p:spTree>
    <p:extLst>
      <p:ext uri="{BB962C8B-B14F-4D97-AF65-F5344CB8AC3E}">
        <p14:creationId xmlns:p14="http://schemas.microsoft.com/office/powerpoint/2010/main" val="3622784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8647" y="4800587"/>
            <a:ext cx="7172714"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938646" y="685800"/>
            <a:ext cx="7172715"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38647" y="5367325"/>
            <a:ext cx="7172713"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C3D709B-DE20-4A4C-9747-36C2BA03EF0C}" type="datetimeFigureOut">
              <a:rPr lang="es-AR" smtClean="0"/>
              <a:t>13/9/2022</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FF97A87F-132E-490C-AF79-EECD8BDFF583}" type="slidenum">
              <a:rPr lang="es-AR" smtClean="0"/>
              <a:t>‹Nº›</a:t>
            </a:fld>
            <a:endParaRPr lang="es-AR"/>
          </a:p>
        </p:txBody>
      </p:sp>
    </p:spTree>
    <p:extLst>
      <p:ext uri="{BB962C8B-B14F-4D97-AF65-F5344CB8AC3E}">
        <p14:creationId xmlns:p14="http://schemas.microsoft.com/office/powerpoint/2010/main" val="3174276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8646" y="1447800"/>
            <a:ext cx="7172715" cy="1981200"/>
          </a:xfrm>
        </p:spPr>
        <p:txBody>
          <a:bodyPr/>
          <a:lstStyle>
            <a:lvl1pPr>
              <a:defRPr sz="4800"/>
            </a:lvl1pPr>
          </a:lstStyle>
          <a:p>
            <a:r>
              <a:rPr lang="es-ES"/>
              <a:t>Haga clic para modificar el estilo de título del patrón</a:t>
            </a:r>
            <a:endParaRPr lang="en-US" dirty="0"/>
          </a:p>
        </p:txBody>
      </p:sp>
      <p:sp>
        <p:nvSpPr>
          <p:cNvPr id="8" name="Text Placeholder 3"/>
          <p:cNvSpPr>
            <a:spLocks noGrp="1"/>
          </p:cNvSpPr>
          <p:nvPr>
            <p:ph type="body" sz="half" idx="2"/>
          </p:nvPr>
        </p:nvSpPr>
        <p:spPr>
          <a:xfrm>
            <a:off x="938646" y="3657600"/>
            <a:ext cx="7172715"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C3D709B-DE20-4A4C-9747-36C2BA03EF0C}" type="datetimeFigureOut">
              <a:rPr lang="es-AR" smtClean="0"/>
              <a:t>13/9/2022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FF97A87F-132E-490C-AF79-EECD8BDFF583}" type="slidenum">
              <a:rPr lang="es-AR" smtClean="0"/>
              <a:t>‹Nº›</a:t>
            </a:fld>
            <a:endParaRPr lang="es-AR"/>
          </a:p>
        </p:txBody>
      </p:sp>
    </p:spTree>
    <p:extLst>
      <p:ext uri="{BB962C8B-B14F-4D97-AF65-F5344CB8AC3E}">
        <p14:creationId xmlns:p14="http://schemas.microsoft.com/office/powerpoint/2010/main" val="22510240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279861" y="1447800"/>
            <a:ext cx="6501136" cy="2323374"/>
          </a:xfrm>
        </p:spPr>
        <p:txBody>
          <a:bodyPr/>
          <a:lstStyle>
            <a:lvl1pPr>
              <a:defRPr sz="4800"/>
            </a:lvl1pPr>
          </a:lstStyle>
          <a:p>
            <a:r>
              <a:rPr lang="es-ES"/>
              <a:t>Haga clic para modificar el estilo de título del patrón</a:t>
            </a:r>
            <a:endParaRPr lang="en-US" dirty="0"/>
          </a:p>
        </p:txBody>
      </p:sp>
      <p:sp>
        <p:nvSpPr>
          <p:cNvPr id="11" name="Text Placeholder 3"/>
          <p:cNvSpPr>
            <a:spLocks noGrp="1"/>
          </p:cNvSpPr>
          <p:nvPr>
            <p:ph type="body" sz="half" idx="14"/>
          </p:nvPr>
        </p:nvSpPr>
        <p:spPr>
          <a:xfrm>
            <a:off x="1568859" y="3771174"/>
            <a:ext cx="5916256"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a:t>Haga clic para modificar los estilos de texto del patrón</a:t>
            </a:r>
          </a:p>
        </p:txBody>
      </p:sp>
      <p:sp>
        <p:nvSpPr>
          <p:cNvPr id="10" name="Text Placeholder 3"/>
          <p:cNvSpPr>
            <a:spLocks noGrp="1"/>
          </p:cNvSpPr>
          <p:nvPr>
            <p:ph type="body" sz="half" idx="2"/>
          </p:nvPr>
        </p:nvSpPr>
        <p:spPr>
          <a:xfrm>
            <a:off x="938646" y="4350657"/>
            <a:ext cx="7172715"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C3D709B-DE20-4A4C-9747-36C2BA03EF0C}" type="datetimeFigureOut">
              <a:rPr lang="es-AR" smtClean="0"/>
              <a:t>13/9/2022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FF97A87F-132E-490C-AF79-EECD8BDFF583}" type="slidenum">
              <a:rPr lang="es-AR" smtClean="0"/>
              <a:t>‹Nº›</a:t>
            </a:fld>
            <a:endParaRPr lang="es-AR"/>
          </a:p>
        </p:txBody>
      </p:sp>
      <p:sp>
        <p:nvSpPr>
          <p:cNvPr id="12" name="TextBox 11"/>
          <p:cNvSpPr txBox="1"/>
          <p:nvPr/>
        </p:nvSpPr>
        <p:spPr>
          <a:xfrm>
            <a:off x="730055" y="971253"/>
            <a:ext cx="651724"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7582998" y="2613787"/>
            <a:ext cx="651724"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387633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8645" y="3124201"/>
            <a:ext cx="7172716" cy="165318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938646" y="4777381"/>
            <a:ext cx="7172715"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C3D709B-DE20-4A4C-9747-36C2BA03EF0C}" type="datetimeFigureOut">
              <a:rPr lang="es-AR" smtClean="0"/>
              <a:t>13/9/2022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FF97A87F-132E-490C-AF79-EECD8BDFF583}" type="slidenum">
              <a:rPr lang="es-AR" smtClean="0"/>
              <a:t>‹Nº›</a:t>
            </a:fld>
            <a:endParaRPr lang="es-AR"/>
          </a:p>
        </p:txBody>
      </p:sp>
    </p:spTree>
    <p:extLst>
      <p:ext uri="{BB962C8B-B14F-4D97-AF65-F5344CB8AC3E}">
        <p14:creationId xmlns:p14="http://schemas.microsoft.com/office/powerpoint/2010/main" val="5356447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14404" y="1981200"/>
            <a:ext cx="239495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6" name="Text Placeholder 3"/>
          <p:cNvSpPr>
            <a:spLocks noGrp="1"/>
          </p:cNvSpPr>
          <p:nvPr>
            <p:ph type="body" sz="half" idx="15"/>
          </p:nvPr>
        </p:nvSpPr>
        <p:spPr>
          <a:xfrm>
            <a:off x="530265" y="2667000"/>
            <a:ext cx="237909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3156296" y="1981200"/>
            <a:ext cx="2386317"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9" name="Text Placeholder 3"/>
          <p:cNvSpPr>
            <a:spLocks noGrp="1"/>
          </p:cNvSpPr>
          <p:nvPr>
            <p:ph type="body" sz="half" idx="16"/>
          </p:nvPr>
        </p:nvSpPr>
        <p:spPr>
          <a:xfrm>
            <a:off x="3147719" y="2667000"/>
            <a:ext cx="23948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5790327" y="1981200"/>
            <a:ext cx="238296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Text Placeholder 3"/>
          <p:cNvSpPr>
            <a:spLocks noGrp="1"/>
          </p:cNvSpPr>
          <p:nvPr>
            <p:ph type="body" sz="half" idx="17"/>
          </p:nvPr>
        </p:nvSpPr>
        <p:spPr>
          <a:xfrm>
            <a:off x="5790327" y="2667000"/>
            <a:ext cx="238296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17" name="Straight Connector 16"/>
          <p:cNvCxnSpPr/>
          <p:nvPr/>
        </p:nvCxnSpPr>
        <p:spPr>
          <a:xfrm>
            <a:off x="3028279"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658283"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C3D709B-DE20-4A4C-9747-36C2BA03EF0C}" type="datetimeFigureOut">
              <a:rPr lang="es-AR" smtClean="0"/>
              <a:t>13/9/2022</a:t>
            </a:fld>
            <a:endParaRPr lang="es-AR"/>
          </a:p>
        </p:txBody>
      </p:sp>
      <p:sp>
        <p:nvSpPr>
          <p:cNvPr id="4"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FF97A87F-132E-490C-AF79-EECD8BDFF583}" type="slidenum">
              <a:rPr lang="es-AR" smtClean="0"/>
              <a:t>‹Nº›</a:t>
            </a:fld>
            <a:endParaRPr lang="es-AR"/>
          </a:p>
        </p:txBody>
      </p:sp>
    </p:spTree>
    <p:extLst>
      <p:ext uri="{BB962C8B-B14F-4D97-AF65-F5344CB8AC3E}">
        <p14:creationId xmlns:p14="http://schemas.microsoft.com/office/powerpoint/2010/main" val="33436761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265" y="4250949"/>
            <a:ext cx="23894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9" name="Picture Placeholder 2"/>
          <p:cNvSpPr>
            <a:spLocks noGrp="1" noChangeAspect="1"/>
          </p:cNvSpPr>
          <p:nvPr>
            <p:ph type="pic" idx="15"/>
          </p:nvPr>
        </p:nvSpPr>
        <p:spPr>
          <a:xfrm>
            <a:off x="530265" y="2209800"/>
            <a:ext cx="23894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2" name="Text Placeholder 3"/>
          <p:cNvSpPr>
            <a:spLocks noGrp="1"/>
          </p:cNvSpPr>
          <p:nvPr>
            <p:ph type="body" sz="half" idx="18"/>
          </p:nvPr>
        </p:nvSpPr>
        <p:spPr>
          <a:xfrm>
            <a:off x="530265" y="4827213"/>
            <a:ext cx="2389413"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3160941" y="4250949"/>
            <a:ext cx="238167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30" name="Picture Placeholder 2"/>
          <p:cNvSpPr>
            <a:spLocks noGrp="1" noChangeAspect="1"/>
          </p:cNvSpPr>
          <p:nvPr>
            <p:ph type="pic" idx="21"/>
          </p:nvPr>
        </p:nvSpPr>
        <p:spPr>
          <a:xfrm>
            <a:off x="3160940" y="2209800"/>
            <a:ext cx="238167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3" name="Text Placeholder 3"/>
          <p:cNvSpPr>
            <a:spLocks noGrp="1"/>
          </p:cNvSpPr>
          <p:nvPr>
            <p:ph type="body" sz="half" idx="19"/>
          </p:nvPr>
        </p:nvSpPr>
        <p:spPr>
          <a:xfrm>
            <a:off x="3159841" y="4827212"/>
            <a:ext cx="238482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5790327" y="4250949"/>
            <a:ext cx="238296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31" name="Picture Placeholder 2"/>
          <p:cNvSpPr>
            <a:spLocks noGrp="1" noChangeAspect="1"/>
          </p:cNvSpPr>
          <p:nvPr>
            <p:ph type="pic" idx="22"/>
          </p:nvPr>
        </p:nvSpPr>
        <p:spPr>
          <a:xfrm>
            <a:off x="5790326" y="2209800"/>
            <a:ext cx="238296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20"/>
          </p:nvPr>
        </p:nvSpPr>
        <p:spPr>
          <a:xfrm>
            <a:off x="5790226" y="4827210"/>
            <a:ext cx="2386119"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19" name="Straight Connector 18"/>
          <p:cNvCxnSpPr/>
          <p:nvPr/>
        </p:nvCxnSpPr>
        <p:spPr>
          <a:xfrm>
            <a:off x="3028279"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658283"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C3D709B-DE20-4A4C-9747-36C2BA03EF0C}" type="datetimeFigureOut">
              <a:rPr lang="es-AR" smtClean="0"/>
              <a:t>13/9/2022</a:t>
            </a:fld>
            <a:endParaRPr lang="es-AR"/>
          </a:p>
        </p:txBody>
      </p:sp>
      <p:sp>
        <p:nvSpPr>
          <p:cNvPr id="4"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FF97A87F-132E-490C-AF79-EECD8BDFF583}" type="slidenum">
              <a:rPr lang="es-AR" smtClean="0"/>
              <a:t>‹Nº›</a:t>
            </a:fld>
            <a:endParaRPr lang="es-AR"/>
          </a:p>
        </p:txBody>
      </p:sp>
    </p:spTree>
    <p:extLst>
      <p:ext uri="{BB962C8B-B14F-4D97-AF65-F5344CB8AC3E}">
        <p14:creationId xmlns:p14="http://schemas.microsoft.com/office/powerpoint/2010/main" val="42329907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C3D709B-DE20-4A4C-9747-36C2BA03EF0C}" type="datetimeFigureOut">
              <a:rPr lang="es-AR" smtClean="0"/>
              <a:t>13/9/2022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FF97A87F-132E-490C-AF79-EECD8BDFF583}" type="slidenum">
              <a:rPr lang="es-AR" smtClean="0"/>
              <a:t>‹Nº›</a:t>
            </a:fld>
            <a:endParaRPr lang="es-AR"/>
          </a:p>
        </p:txBody>
      </p:sp>
    </p:spTree>
    <p:extLst>
      <p:ext uri="{BB962C8B-B14F-4D97-AF65-F5344CB8AC3E}">
        <p14:creationId xmlns:p14="http://schemas.microsoft.com/office/powerpoint/2010/main" val="27476766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8931" y="430215"/>
            <a:ext cx="1424359" cy="5826125"/>
          </a:xfrm>
        </p:spPr>
        <p:txBody>
          <a:bodyPr vert="eaVert" anchor="b" anchorCtr="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0264" y="773205"/>
            <a:ext cx="6032880" cy="548313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C3D709B-DE20-4A4C-9747-36C2BA03EF0C}" type="datetimeFigureOut">
              <a:rPr lang="es-AR" smtClean="0"/>
              <a:t>13/9/2022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FF97A87F-132E-490C-AF79-EECD8BDFF583}" type="slidenum">
              <a:rPr lang="es-AR" smtClean="0"/>
              <a:t>‹Nº›</a:t>
            </a:fld>
            <a:endParaRPr lang="es-AR"/>
          </a:p>
        </p:txBody>
      </p:sp>
    </p:spTree>
    <p:extLst>
      <p:ext uri="{BB962C8B-B14F-4D97-AF65-F5344CB8AC3E}">
        <p14:creationId xmlns:p14="http://schemas.microsoft.com/office/powerpoint/2010/main" val="299339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3"/>
          <p:cNvSpPr>
            <a:spLocks noGrp="1"/>
          </p:cNvSpPr>
          <p:nvPr>
            <p:ph type="dt" sz="half" idx="10"/>
          </p:nvPr>
        </p:nvSpPr>
        <p:spPr/>
        <p:txBody>
          <a:bodyPr/>
          <a:lstStyle/>
          <a:p>
            <a:fld id="{FC3D709B-DE20-4A4C-9747-36C2BA03EF0C}" type="datetimeFigureOut">
              <a:rPr lang="es-AR" smtClean="0"/>
              <a:t>13/9/2022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FF97A87F-132E-490C-AF79-EECD8BDFF583}" type="slidenum">
              <a:rPr lang="es-AR" smtClean="0"/>
              <a:t>‹Nº›</a:t>
            </a:fld>
            <a:endParaRPr lang="es-AR"/>
          </a:p>
        </p:txBody>
      </p:sp>
    </p:spTree>
    <p:extLst>
      <p:ext uri="{BB962C8B-B14F-4D97-AF65-F5344CB8AC3E}">
        <p14:creationId xmlns:p14="http://schemas.microsoft.com/office/powerpoint/2010/main" val="778809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938647" y="2861735"/>
            <a:ext cx="7172714" cy="1915647"/>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938646" y="4777381"/>
            <a:ext cx="7172715"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C3D709B-DE20-4A4C-9747-36C2BA03EF0C}" type="datetimeFigureOut">
              <a:rPr lang="es-AR" smtClean="0"/>
              <a:t>13/9/2022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FF97A87F-132E-490C-AF79-EECD8BDFF583}" type="slidenum">
              <a:rPr lang="es-AR" smtClean="0"/>
              <a:t>‹Nº›</a:t>
            </a:fld>
            <a:endParaRPr lang="es-AR"/>
          </a:p>
        </p:txBody>
      </p:sp>
    </p:spTree>
    <p:extLst>
      <p:ext uri="{BB962C8B-B14F-4D97-AF65-F5344CB8AC3E}">
        <p14:creationId xmlns:p14="http://schemas.microsoft.com/office/powerpoint/2010/main" val="2945815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96675" y="2060577"/>
            <a:ext cx="3572956"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595473" y="2056093"/>
            <a:ext cx="3572958"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C3D709B-DE20-4A4C-9747-36C2BA03EF0C}" type="datetimeFigureOut">
              <a:rPr lang="es-AR" smtClean="0"/>
              <a:t>13/9/2022</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FF97A87F-132E-490C-AF79-EECD8BDFF583}" type="slidenum">
              <a:rPr lang="es-AR" smtClean="0"/>
              <a:t>‹Nº›</a:t>
            </a:fld>
            <a:endParaRPr lang="es-AR"/>
          </a:p>
        </p:txBody>
      </p:sp>
    </p:spTree>
    <p:extLst>
      <p:ext uri="{BB962C8B-B14F-4D97-AF65-F5344CB8AC3E}">
        <p14:creationId xmlns:p14="http://schemas.microsoft.com/office/powerpoint/2010/main" val="846382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96675" y="1905000"/>
            <a:ext cx="357295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896675" y="2514600"/>
            <a:ext cx="3572956"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595474" y="1905000"/>
            <a:ext cx="357295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595474" y="2514600"/>
            <a:ext cx="3572956"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C3D709B-DE20-4A4C-9747-36C2BA03EF0C}" type="datetimeFigureOut">
              <a:rPr lang="es-AR" smtClean="0"/>
              <a:t>13/9/2022</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FF97A87F-132E-490C-AF79-EECD8BDFF583}" type="slidenum">
              <a:rPr lang="es-AR" smtClean="0"/>
              <a:t>‹Nº›</a:t>
            </a:fld>
            <a:endParaRPr lang="es-AR"/>
          </a:p>
        </p:txBody>
      </p:sp>
    </p:spTree>
    <p:extLst>
      <p:ext uri="{BB962C8B-B14F-4D97-AF65-F5344CB8AC3E}">
        <p14:creationId xmlns:p14="http://schemas.microsoft.com/office/powerpoint/2010/main" val="1302784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7" name="Date Placeholder 2"/>
          <p:cNvSpPr>
            <a:spLocks noGrp="1"/>
          </p:cNvSpPr>
          <p:nvPr>
            <p:ph type="dt" sz="half" idx="10"/>
          </p:nvPr>
        </p:nvSpPr>
        <p:spPr/>
        <p:txBody>
          <a:bodyPr/>
          <a:lstStyle/>
          <a:p>
            <a:fld id="{FC3D709B-DE20-4A4C-9747-36C2BA03EF0C}" type="datetimeFigureOut">
              <a:rPr lang="es-AR" smtClean="0"/>
              <a:t>13/9/2022</a:t>
            </a:fld>
            <a:endParaRPr lang="es-AR"/>
          </a:p>
        </p:txBody>
      </p:sp>
      <p:sp>
        <p:nvSpPr>
          <p:cNvPr id="5" name="Footer Placeholder 3"/>
          <p:cNvSpPr>
            <a:spLocks noGrp="1"/>
          </p:cNvSpPr>
          <p:nvPr>
            <p:ph type="ftr" sz="quarter" idx="11"/>
          </p:nvPr>
        </p:nvSpPr>
        <p:spPr/>
        <p:txBody>
          <a:bodyPr/>
          <a:lstStyle/>
          <a:p>
            <a:endParaRPr lang="es-AR"/>
          </a:p>
        </p:txBody>
      </p:sp>
      <p:sp>
        <p:nvSpPr>
          <p:cNvPr id="6" name="Slide Number Placeholder 4"/>
          <p:cNvSpPr>
            <a:spLocks noGrp="1"/>
          </p:cNvSpPr>
          <p:nvPr>
            <p:ph type="sldNum" sz="quarter" idx="12"/>
          </p:nvPr>
        </p:nvSpPr>
        <p:spPr/>
        <p:txBody>
          <a:bodyPr/>
          <a:lstStyle/>
          <a:p>
            <a:fld id="{FF97A87F-132E-490C-AF79-EECD8BDFF583}" type="slidenum">
              <a:rPr lang="es-AR" smtClean="0"/>
              <a:t>‹Nº›</a:t>
            </a:fld>
            <a:endParaRPr lang="es-AR"/>
          </a:p>
        </p:txBody>
      </p:sp>
    </p:spTree>
    <p:extLst>
      <p:ext uri="{BB962C8B-B14F-4D97-AF65-F5344CB8AC3E}">
        <p14:creationId xmlns:p14="http://schemas.microsoft.com/office/powerpoint/2010/main" val="3745951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C3D709B-DE20-4A4C-9747-36C2BA03EF0C}" type="datetimeFigureOut">
              <a:rPr lang="es-AR" smtClean="0"/>
              <a:t>13/9/2022</a:t>
            </a:fld>
            <a:endParaRPr lang="es-AR"/>
          </a:p>
        </p:txBody>
      </p:sp>
      <p:sp>
        <p:nvSpPr>
          <p:cNvPr id="5" name="Footer Placeholder 2"/>
          <p:cNvSpPr>
            <a:spLocks noGrp="1"/>
          </p:cNvSpPr>
          <p:nvPr>
            <p:ph type="ftr" sz="quarter" idx="11"/>
          </p:nvPr>
        </p:nvSpPr>
        <p:spPr/>
        <p:txBody>
          <a:bodyPr/>
          <a:lstStyle/>
          <a:p>
            <a:endParaRPr lang="es-AR"/>
          </a:p>
        </p:txBody>
      </p:sp>
      <p:sp>
        <p:nvSpPr>
          <p:cNvPr id="6" name="Slide Number Placeholder 3"/>
          <p:cNvSpPr>
            <a:spLocks noGrp="1"/>
          </p:cNvSpPr>
          <p:nvPr>
            <p:ph type="sldNum" sz="quarter" idx="12"/>
          </p:nvPr>
        </p:nvSpPr>
        <p:spPr/>
        <p:txBody>
          <a:bodyPr/>
          <a:lstStyle/>
          <a:p>
            <a:fld id="{FF97A87F-132E-490C-AF79-EECD8BDFF583}" type="slidenum">
              <a:rPr lang="es-AR" smtClean="0"/>
              <a:t>‹Nº›</a:t>
            </a:fld>
            <a:endParaRPr lang="es-AR"/>
          </a:p>
        </p:txBody>
      </p:sp>
    </p:spTree>
    <p:extLst>
      <p:ext uri="{BB962C8B-B14F-4D97-AF65-F5344CB8AC3E}">
        <p14:creationId xmlns:p14="http://schemas.microsoft.com/office/powerpoint/2010/main" val="2644783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938644" y="1447800"/>
            <a:ext cx="2764084" cy="1447800"/>
          </a:xfrm>
        </p:spPr>
        <p:txBody>
          <a:bodyPr anchor="b"/>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8514" y="1447800"/>
            <a:ext cx="422284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938644" y="3129282"/>
            <a:ext cx="2764084"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7" name="Date Placeholder 4"/>
          <p:cNvSpPr>
            <a:spLocks noGrp="1"/>
          </p:cNvSpPr>
          <p:nvPr>
            <p:ph type="dt" sz="half" idx="10"/>
          </p:nvPr>
        </p:nvSpPr>
        <p:spPr/>
        <p:txBody>
          <a:bodyPr/>
          <a:lstStyle/>
          <a:p>
            <a:fld id="{FC3D709B-DE20-4A4C-9747-36C2BA03EF0C}" type="datetimeFigureOut">
              <a:rPr lang="es-AR" smtClean="0"/>
              <a:t>13/9/2022</a:t>
            </a:fld>
            <a:endParaRPr lang="es-AR"/>
          </a:p>
        </p:txBody>
      </p:sp>
      <p:sp>
        <p:nvSpPr>
          <p:cNvPr id="5" name="Footer Placeholder 5"/>
          <p:cNvSpPr>
            <a:spLocks noGrp="1"/>
          </p:cNvSpPr>
          <p:nvPr>
            <p:ph type="ftr" sz="quarter" idx="11"/>
          </p:nvPr>
        </p:nvSpPr>
        <p:spPr/>
        <p:txBody>
          <a:bodyPr/>
          <a:lstStyle/>
          <a:p>
            <a:endParaRPr lang="es-AR"/>
          </a:p>
        </p:txBody>
      </p:sp>
      <p:sp>
        <p:nvSpPr>
          <p:cNvPr id="6" name="Slide Number Placeholder 6"/>
          <p:cNvSpPr>
            <a:spLocks noGrp="1"/>
          </p:cNvSpPr>
          <p:nvPr>
            <p:ph type="sldNum" sz="quarter" idx="12"/>
          </p:nvPr>
        </p:nvSpPr>
        <p:spPr/>
        <p:txBody>
          <a:bodyPr/>
          <a:lstStyle/>
          <a:p>
            <a:fld id="{FF97A87F-132E-490C-AF79-EECD8BDFF583}" type="slidenum">
              <a:rPr lang="es-AR" smtClean="0"/>
              <a:t>‹Nº›</a:t>
            </a:fld>
            <a:endParaRPr lang="es-AR"/>
          </a:p>
        </p:txBody>
      </p:sp>
    </p:spTree>
    <p:extLst>
      <p:ext uri="{BB962C8B-B14F-4D97-AF65-F5344CB8AC3E}">
        <p14:creationId xmlns:p14="http://schemas.microsoft.com/office/powerpoint/2010/main" val="1936614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937794" y="1854192"/>
            <a:ext cx="4139064" cy="1574808"/>
          </a:xfrm>
        </p:spPr>
        <p:txBody>
          <a:bodyPr anchor="b">
            <a:normAutofit/>
          </a:bodyPr>
          <a:lstStyle>
            <a:lvl1pPr algn="l">
              <a:defRPr sz="36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647977" y="1143000"/>
            <a:ext cx="2601002"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38644" y="3657600"/>
            <a:ext cx="4132622"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C3D709B-DE20-4A4C-9747-36C2BA03EF0C}" type="datetimeFigureOut">
              <a:rPr lang="es-AR" smtClean="0"/>
              <a:t>13/9/2022</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FF97A87F-132E-490C-AF79-EECD8BDFF583}" type="slidenum">
              <a:rPr lang="es-AR" smtClean="0"/>
              <a:t>‹Nº›</a:t>
            </a:fld>
            <a:endParaRPr lang="es-AR"/>
          </a:p>
        </p:txBody>
      </p:sp>
    </p:spTree>
    <p:extLst>
      <p:ext uri="{BB962C8B-B14F-4D97-AF65-F5344CB8AC3E}">
        <p14:creationId xmlns:p14="http://schemas.microsoft.com/office/powerpoint/2010/main" val="3016825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824385" y="1676400"/>
            <a:ext cx="305435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6163985" y="-457200"/>
            <a:ext cx="173355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824385" y="6096000"/>
            <a:ext cx="107315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66820" y="2667000"/>
            <a:ext cx="454025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909770" y="2895600"/>
            <a:ext cx="255905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8391114" y="0"/>
            <a:ext cx="74295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525103" y="452718"/>
            <a:ext cx="7643328" cy="1400530"/>
          </a:xfrm>
          <a:prstGeom prst="rect">
            <a:avLst/>
          </a:prstGeom>
        </p:spPr>
        <p:txBody>
          <a:bodyPr vert="horz" lIns="91440" tIns="45720" rIns="91440" bIns="45720" rtlCol="0" anchor="t">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96675" y="2052925"/>
            <a:ext cx="7270959" cy="4195481"/>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rot="5400000">
            <a:off x="8160847" y="1819244"/>
            <a:ext cx="990599" cy="247714"/>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FC3D709B-DE20-4A4C-9747-36C2BA03EF0C}" type="datetimeFigureOut">
              <a:rPr lang="es-AR" smtClean="0"/>
              <a:t>13/9/2022</a:t>
            </a:fld>
            <a:endParaRPr lang="es-AR"/>
          </a:p>
        </p:txBody>
      </p:sp>
      <p:sp>
        <p:nvSpPr>
          <p:cNvPr id="5" name="Footer Placeholder 4"/>
          <p:cNvSpPr>
            <a:spLocks noGrp="1"/>
          </p:cNvSpPr>
          <p:nvPr>
            <p:ph type="ftr" sz="quarter" idx="3"/>
          </p:nvPr>
        </p:nvSpPr>
        <p:spPr>
          <a:xfrm rot="5400000">
            <a:off x="6913605" y="3253844"/>
            <a:ext cx="3859795" cy="247715"/>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s-AR"/>
          </a:p>
        </p:txBody>
      </p:sp>
      <p:sp>
        <p:nvSpPr>
          <p:cNvPr id="6" name="Slide Number Placeholder 5"/>
          <p:cNvSpPr>
            <a:spLocks noGrp="1"/>
          </p:cNvSpPr>
          <p:nvPr>
            <p:ph type="sldNum" sz="quarter" idx="4"/>
          </p:nvPr>
        </p:nvSpPr>
        <p:spPr bwMode="gray">
          <a:xfrm>
            <a:off x="8413634" y="295737"/>
            <a:ext cx="681214"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FF97A87F-132E-490C-AF79-EECD8BDFF583}" type="slidenum">
              <a:rPr lang="es-AR" smtClean="0"/>
              <a:t>‹Nº›</a:t>
            </a:fld>
            <a:endParaRPr lang="es-AR"/>
          </a:p>
        </p:txBody>
      </p:sp>
    </p:spTree>
    <p:extLst>
      <p:ext uri="{BB962C8B-B14F-4D97-AF65-F5344CB8AC3E}">
        <p14:creationId xmlns:p14="http://schemas.microsoft.com/office/powerpoint/2010/main" val="2828606236"/>
      </p:ext>
    </p:extLst>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F7F001-6C9C-4AD1-B15F-1AC893A9D8DF}"/>
              </a:ext>
            </a:extLst>
          </p:cNvPr>
          <p:cNvSpPr>
            <a:spLocks noGrp="1"/>
          </p:cNvSpPr>
          <p:nvPr>
            <p:ph type="ctrTitle"/>
          </p:nvPr>
        </p:nvSpPr>
        <p:spPr/>
        <p:txBody>
          <a:bodyPr/>
          <a:lstStyle/>
          <a:p>
            <a:r>
              <a:rPr lang="es-AR" sz="4800" dirty="0"/>
              <a:t>LOS CUIDADOS COMUNITARIOS EN TIEMPOS DE COVID 19</a:t>
            </a:r>
          </a:p>
        </p:txBody>
      </p:sp>
      <p:sp>
        <p:nvSpPr>
          <p:cNvPr id="3" name="Subtítulo 2">
            <a:extLst>
              <a:ext uri="{FF2B5EF4-FFF2-40B4-BE49-F238E27FC236}">
                <a16:creationId xmlns:a16="http://schemas.microsoft.com/office/drawing/2014/main" id="{952674AA-9760-4386-802A-728CF37974E1}"/>
              </a:ext>
            </a:extLst>
          </p:cNvPr>
          <p:cNvSpPr>
            <a:spLocks noGrp="1"/>
          </p:cNvSpPr>
          <p:nvPr>
            <p:ph type="subTitle" idx="1"/>
          </p:nvPr>
        </p:nvSpPr>
        <p:spPr/>
        <p:txBody>
          <a:bodyPr/>
          <a:lstStyle/>
          <a:p>
            <a:pPr algn="r"/>
            <a:r>
              <a:rPr lang="es-AR" dirty="0"/>
              <a:t>Norma </a:t>
            </a:r>
            <a:r>
              <a:rPr lang="es-AR" dirty="0" err="1"/>
              <a:t>sanchís</a:t>
            </a:r>
            <a:endParaRPr lang="es-AR" dirty="0"/>
          </a:p>
          <a:p>
            <a:pPr algn="r"/>
            <a:r>
              <a:rPr lang="es-AR" dirty="0"/>
              <a:t>14 de septiembre 2022</a:t>
            </a:r>
          </a:p>
        </p:txBody>
      </p:sp>
    </p:spTree>
    <p:extLst>
      <p:ext uri="{BB962C8B-B14F-4D97-AF65-F5344CB8AC3E}">
        <p14:creationId xmlns:p14="http://schemas.microsoft.com/office/powerpoint/2010/main" val="3450146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22C4AE-41DC-40D1-A614-BD91279A2468}"/>
              </a:ext>
            </a:extLst>
          </p:cNvPr>
          <p:cNvSpPr>
            <a:spLocks noGrp="1"/>
          </p:cNvSpPr>
          <p:nvPr>
            <p:ph type="title"/>
          </p:nvPr>
        </p:nvSpPr>
        <p:spPr/>
        <p:txBody>
          <a:bodyPr/>
          <a:lstStyle/>
          <a:p>
            <a:r>
              <a:rPr lang="es-AR" dirty="0"/>
              <a:t>EL CONTEXTO</a:t>
            </a:r>
          </a:p>
        </p:txBody>
      </p:sp>
      <p:sp>
        <p:nvSpPr>
          <p:cNvPr id="3" name="Marcador de contenido 2">
            <a:extLst>
              <a:ext uri="{FF2B5EF4-FFF2-40B4-BE49-F238E27FC236}">
                <a16:creationId xmlns:a16="http://schemas.microsoft.com/office/drawing/2014/main" id="{2A98068C-E74D-48F8-B025-37A4AA0E3622}"/>
              </a:ext>
            </a:extLst>
          </p:cNvPr>
          <p:cNvSpPr>
            <a:spLocks noGrp="1"/>
          </p:cNvSpPr>
          <p:nvPr>
            <p:ph idx="1"/>
          </p:nvPr>
        </p:nvSpPr>
        <p:spPr/>
        <p:txBody>
          <a:bodyPr>
            <a:normAutofit fontScale="92500" lnSpcReduction="20000"/>
          </a:bodyPr>
          <a:lstStyle/>
          <a:p>
            <a:pPr lvl="0"/>
            <a:r>
              <a:rPr lang="es-AR" dirty="0"/>
              <a:t>La cultura neoliberal se centra en el </a:t>
            </a:r>
            <a:r>
              <a:rPr lang="es-AR" dirty="0" err="1"/>
              <a:t>hiperindividualismo</a:t>
            </a:r>
            <a:r>
              <a:rPr lang="es-AR" dirty="0"/>
              <a:t>, la meritocracia y la competencia que justifican la desigualdad. Promueve una mirada que se vuelca sobre sí misma y genera un cuidado egoísta y ensimismado. Todo lo que se interponga a la gestión del éxito, del deseo personal es una amenaza a la libertad individual, que se enarbola como valor supremo. </a:t>
            </a:r>
          </a:p>
          <a:p>
            <a:pPr lvl="0"/>
            <a:r>
              <a:rPr lang="es-AR" dirty="0"/>
              <a:t>La libertad y autonomía pasa a ser un ideal individual, pese a ser una ficción que desconoce la carencia y necesidad que nos hace interdependientes.</a:t>
            </a:r>
          </a:p>
          <a:p>
            <a:pPr lvl="0"/>
            <a:r>
              <a:rPr lang="es-AR" dirty="0"/>
              <a:t>Pero </a:t>
            </a:r>
            <a:r>
              <a:rPr lang="es-AR" b="1" dirty="0"/>
              <a:t>una cultura hegemónica puede presentar también fisuras </a:t>
            </a:r>
            <a:r>
              <a:rPr lang="es-AR" dirty="0"/>
              <a:t>y los cuidados comunitarios se filtran y crean esas fisuras, cuando en los momentos de crisis, </a:t>
            </a:r>
            <a:r>
              <a:rPr lang="es-AR" dirty="0" err="1"/>
              <a:t>lxs</a:t>
            </a:r>
            <a:r>
              <a:rPr lang="es-AR" dirty="0"/>
              <a:t> </a:t>
            </a:r>
            <a:r>
              <a:rPr lang="es-AR" dirty="0" err="1"/>
              <a:t>excluidxs</a:t>
            </a:r>
            <a:r>
              <a:rPr lang="es-AR" dirty="0"/>
              <a:t> y </a:t>
            </a:r>
            <a:r>
              <a:rPr lang="es-AR" err="1"/>
              <a:t>discriminadxs</a:t>
            </a:r>
            <a:r>
              <a:rPr lang="es-AR"/>
              <a:t> esarrollan </a:t>
            </a:r>
            <a:r>
              <a:rPr lang="es-AR" dirty="0"/>
              <a:t>acciones colectivas y cuidados recíprocos.</a:t>
            </a:r>
          </a:p>
          <a:p>
            <a:endParaRPr lang="es-AR" dirty="0"/>
          </a:p>
        </p:txBody>
      </p:sp>
    </p:spTree>
    <p:extLst>
      <p:ext uri="{BB962C8B-B14F-4D97-AF65-F5344CB8AC3E}">
        <p14:creationId xmlns:p14="http://schemas.microsoft.com/office/powerpoint/2010/main" val="1365075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6F7277-1A77-492C-AB7B-89FBD12A60BD}"/>
              </a:ext>
            </a:extLst>
          </p:cNvPr>
          <p:cNvSpPr>
            <a:spLocks noGrp="1"/>
          </p:cNvSpPr>
          <p:nvPr>
            <p:ph type="title"/>
          </p:nvPr>
        </p:nvSpPr>
        <p:spPr/>
        <p:txBody>
          <a:bodyPr/>
          <a:lstStyle/>
          <a:p>
            <a:r>
              <a:rPr lang="es-AR" dirty="0"/>
              <a:t>LAS POLÍTICAS</a:t>
            </a:r>
          </a:p>
        </p:txBody>
      </p:sp>
      <p:sp>
        <p:nvSpPr>
          <p:cNvPr id="3" name="Marcador de contenido 2">
            <a:extLst>
              <a:ext uri="{FF2B5EF4-FFF2-40B4-BE49-F238E27FC236}">
                <a16:creationId xmlns:a16="http://schemas.microsoft.com/office/drawing/2014/main" id="{D3F17A52-0322-49EC-AFF7-61C62070DD74}"/>
              </a:ext>
            </a:extLst>
          </p:cNvPr>
          <p:cNvSpPr>
            <a:spLocks noGrp="1"/>
          </p:cNvSpPr>
          <p:nvPr>
            <p:ph idx="1"/>
          </p:nvPr>
        </p:nvSpPr>
        <p:spPr/>
        <p:txBody>
          <a:bodyPr>
            <a:normAutofit fontScale="85000" lnSpcReduction="10000"/>
          </a:bodyPr>
          <a:lstStyle/>
          <a:p>
            <a:pPr lvl="0"/>
            <a:r>
              <a:rPr lang="es-AR" dirty="0"/>
              <a:t>Se requiere apoyar y fortalecer el espacio comunitario de cuidados no solo como una cuestión de justicia con quienes trabajan, sino también como una opción política que desafía la cultura neoliberal hegemónica. </a:t>
            </a:r>
          </a:p>
          <a:p>
            <a:pPr lvl="0"/>
            <a:r>
              <a:rPr lang="es-AR" dirty="0"/>
              <a:t>La propuesta de la próxima Conferencia de la Cepal de ir hacia la construcción de Sociedades de Cuidado implica desafiar esa cultura neoliberal y esa matriz económica. </a:t>
            </a:r>
          </a:p>
          <a:p>
            <a:pPr lvl="0"/>
            <a:r>
              <a:rPr lang="es-AR" dirty="0"/>
              <a:t>Resulta necesario poner en el horizonte políticas de remuneración compensatorias del trabajo realizado. </a:t>
            </a:r>
          </a:p>
          <a:p>
            <a:pPr lvl="0"/>
            <a:r>
              <a:rPr lang="es-AR" dirty="0"/>
              <a:t>Y también políticas universales de protección social (en Argentina la AUH, aunque se apoya en el rol de cuidadora) o de inclusión previsional (la jubilación desacoplada del trabajo formal para el mercado, que beneficia sobre todo a las mujeres, aunque no modifican las desigualdades estructurales en el mercado de trabajo). </a:t>
            </a:r>
          </a:p>
          <a:p>
            <a:endParaRPr lang="es-AR" dirty="0"/>
          </a:p>
        </p:txBody>
      </p:sp>
    </p:spTree>
    <p:extLst>
      <p:ext uri="{BB962C8B-B14F-4D97-AF65-F5344CB8AC3E}">
        <p14:creationId xmlns:p14="http://schemas.microsoft.com/office/powerpoint/2010/main" val="3852590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749809-947A-4845-866B-DEC9B08A5F1E}"/>
              </a:ext>
            </a:extLst>
          </p:cNvPr>
          <p:cNvSpPr>
            <a:spLocks noGrp="1"/>
          </p:cNvSpPr>
          <p:nvPr>
            <p:ph type="title"/>
          </p:nvPr>
        </p:nvSpPr>
        <p:spPr/>
        <p:txBody>
          <a:bodyPr/>
          <a:lstStyle/>
          <a:p>
            <a:r>
              <a:rPr lang="es-AR" dirty="0"/>
              <a:t>CUIDADOS COMUNITARIOS</a:t>
            </a:r>
            <a:br>
              <a:rPr lang="es-AR" dirty="0"/>
            </a:br>
            <a:r>
              <a:rPr lang="es-AR" sz="2800" dirty="0"/>
              <a:t>MANIFESTACIONES Y EXPERIENCIAS</a:t>
            </a:r>
          </a:p>
        </p:txBody>
      </p:sp>
      <p:sp>
        <p:nvSpPr>
          <p:cNvPr id="3" name="Marcador de contenido 2">
            <a:extLst>
              <a:ext uri="{FF2B5EF4-FFF2-40B4-BE49-F238E27FC236}">
                <a16:creationId xmlns:a16="http://schemas.microsoft.com/office/drawing/2014/main" id="{7BFAE2CB-6970-4410-BC58-D810794F4D73}"/>
              </a:ext>
            </a:extLst>
          </p:cNvPr>
          <p:cNvSpPr>
            <a:spLocks noGrp="1"/>
          </p:cNvSpPr>
          <p:nvPr>
            <p:ph idx="1"/>
          </p:nvPr>
        </p:nvSpPr>
        <p:spPr/>
        <p:txBody>
          <a:bodyPr>
            <a:normAutofit/>
          </a:bodyPr>
          <a:lstStyle/>
          <a:p>
            <a:r>
              <a:rPr lang="es-AR" dirty="0"/>
              <a:t>Experiencias colectivas basadas en la autogestión que resuelven necesidades sociales relevantes a partir de la utilización de los conocimientos, el trabajo de quienes las integran y los recursos disponibles. </a:t>
            </a:r>
          </a:p>
          <a:p>
            <a:r>
              <a:rPr lang="es-AR" dirty="0"/>
              <a:t>Se trata de diversas formas de militancia y activismo social, confesional o político que van al encuentro de las necesidades no resueltas de la comunidad en relación al cuidado de niños, distribución de alimentos, apoyo escolar.</a:t>
            </a:r>
          </a:p>
          <a:p>
            <a:r>
              <a:rPr lang="es-AR" dirty="0"/>
              <a:t>Las más persistentes y relativamente más estructuradas en Argentina: jardines maternales. </a:t>
            </a:r>
          </a:p>
          <a:p>
            <a:endParaRPr lang="es-AR" dirty="0"/>
          </a:p>
        </p:txBody>
      </p:sp>
    </p:spTree>
    <p:extLst>
      <p:ext uri="{BB962C8B-B14F-4D97-AF65-F5344CB8AC3E}">
        <p14:creationId xmlns:p14="http://schemas.microsoft.com/office/powerpoint/2010/main" val="2339205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9436B1-AC6B-4C5B-BBC9-9D36FEA12AEE}"/>
              </a:ext>
            </a:extLst>
          </p:cNvPr>
          <p:cNvSpPr>
            <a:spLocks noGrp="1"/>
          </p:cNvSpPr>
          <p:nvPr>
            <p:ph type="title"/>
          </p:nvPr>
        </p:nvSpPr>
        <p:spPr/>
        <p:txBody>
          <a:bodyPr/>
          <a:lstStyle/>
          <a:p>
            <a:r>
              <a:rPr lang="es-AR" dirty="0"/>
              <a:t>CUIDADOS COMUNITARIOS</a:t>
            </a:r>
            <a:br>
              <a:rPr lang="es-AR" dirty="0"/>
            </a:br>
            <a:r>
              <a:rPr lang="es-AR" sz="2800" dirty="0"/>
              <a:t>MANIFESTACIONES Y EXPERIENCIAS</a:t>
            </a:r>
          </a:p>
        </p:txBody>
      </p:sp>
      <p:sp>
        <p:nvSpPr>
          <p:cNvPr id="3" name="Marcador de contenido 2">
            <a:extLst>
              <a:ext uri="{FF2B5EF4-FFF2-40B4-BE49-F238E27FC236}">
                <a16:creationId xmlns:a16="http://schemas.microsoft.com/office/drawing/2014/main" id="{A1F8C8A0-9347-406A-82B0-9D0A2FBD84EF}"/>
              </a:ext>
            </a:extLst>
          </p:cNvPr>
          <p:cNvSpPr>
            <a:spLocks noGrp="1"/>
          </p:cNvSpPr>
          <p:nvPr>
            <p:ph idx="1"/>
          </p:nvPr>
        </p:nvSpPr>
        <p:spPr/>
        <p:txBody>
          <a:bodyPr>
            <a:normAutofit lnSpcReduction="10000"/>
          </a:bodyPr>
          <a:lstStyle/>
          <a:p>
            <a:r>
              <a:rPr lang="es-AR" dirty="0"/>
              <a:t>Se trata de organizaciones que presentan una gran heterogeneidad y dispersión en términos de objetivos, institucionalidad, persistencia,  relación con otros actores (Estado, p. políticos), articulaciones horizontales en redes. </a:t>
            </a:r>
          </a:p>
          <a:p>
            <a:r>
              <a:rPr lang="es-AR" dirty="0"/>
              <a:t> </a:t>
            </a:r>
          </a:p>
          <a:p>
            <a:r>
              <a:rPr lang="es-AR" dirty="0"/>
              <a:t>Trayectoria histórica de estas prácticas: Origen en la década perdida de los años 80 del siglo pasado, a partir de la llamada crisis de la deuda. </a:t>
            </a:r>
          </a:p>
          <a:p>
            <a:r>
              <a:rPr lang="es-AR" dirty="0"/>
              <a:t>Emergen en momentos de crisis en AL: económicas, ambientales, sanitarias. Se activan cuando las familias no pueden (crisis reproductiva) y el Estado no es suficiente, no alcanza. </a:t>
            </a:r>
          </a:p>
          <a:p>
            <a:endParaRPr lang="es-AR" dirty="0"/>
          </a:p>
        </p:txBody>
      </p:sp>
    </p:spTree>
    <p:extLst>
      <p:ext uri="{BB962C8B-B14F-4D97-AF65-F5344CB8AC3E}">
        <p14:creationId xmlns:p14="http://schemas.microsoft.com/office/powerpoint/2010/main" val="3691971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266CDA-6AB7-436E-8519-C6793E8D6F0F}"/>
              </a:ext>
            </a:extLst>
          </p:cNvPr>
          <p:cNvSpPr>
            <a:spLocks noGrp="1"/>
          </p:cNvSpPr>
          <p:nvPr>
            <p:ph type="title"/>
          </p:nvPr>
        </p:nvSpPr>
        <p:spPr/>
        <p:txBody>
          <a:bodyPr/>
          <a:lstStyle/>
          <a:p>
            <a:r>
              <a:rPr lang="es-AR" dirty="0"/>
              <a:t>CUIDADOS COMUNITARIOS</a:t>
            </a:r>
            <a:br>
              <a:rPr lang="es-AR" dirty="0"/>
            </a:br>
            <a:r>
              <a:rPr lang="es-AR" sz="2800" dirty="0"/>
              <a:t>MANIFESTACIONES Y EXPERIENCIAS</a:t>
            </a:r>
          </a:p>
        </p:txBody>
      </p:sp>
      <p:sp>
        <p:nvSpPr>
          <p:cNvPr id="3" name="Marcador de contenido 2">
            <a:extLst>
              <a:ext uri="{FF2B5EF4-FFF2-40B4-BE49-F238E27FC236}">
                <a16:creationId xmlns:a16="http://schemas.microsoft.com/office/drawing/2014/main" id="{ABD39B25-EBBA-45BD-B8BC-6DAE7C2B9EF4}"/>
              </a:ext>
            </a:extLst>
          </p:cNvPr>
          <p:cNvSpPr>
            <a:spLocks noGrp="1"/>
          </p:cNvSpPr>
          <p:nvPr>
            <p:ph idx="1"/>
          </p:nvPr>
        </p:nvSpPr>
        <p:spPr/>
        <p:txBody>
          <a:bodyPr>
            <a:normAutofit/>
          </a:bodyPr>
          <a:lstStyle/>
          <a:p>
            <a:r>
              <a:rPr lang="es-AR" dirty="0"/>
              <a:t>Surgen en contextos donde predomina la pobreza y la precariedad, en asentamientos de familias extendidas, hacinamiento, informalidad laboral, diferentes de las imágenes que suelen asociarse a los cuidados en poblaciones con viviendas diferenciadas, familias nucleares, heteronormativas. </a:t>
            </a:r>
          </a:p>
          <a:p>
            <a:r>
              <a:rPr lang="es-AR" dirty="0"/>
              <a:t> </a:t>
            </a:r>
          </a:p>
          <a:p>
            <a:r>
              <a:rPr lang="es-AR" dirty="0"/>
              <a:t>COVID: Durante la pandemia la emergencia se centró en la atención alimentaria. Se reconvirtieron muchos espacios en comedores, merenderos, distribuidores de bolsas de alimentos.</a:t>
            </a:r>
          </a:p>
          <a:p>
            <a:endParaRPr lang="es-AR" dirty="0"/>
          </a:p>
        </p:txBody>
      </p:sp>
    </p:spTree>
    <p:extLst>
      <p:ext uri="{BB962C8B-B14F-4D97-AF65-F5344CB8AC3E}">
        <p14:creationId xmlns:p14="http://schemas.microsoft.com/office/powerpoint/2010/main" val="864058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C9808-5974-4436-B105-4E1C4640BE4D}"/>
              </a:ext>
            </a:extLst>
          </p:cNvPr>
          <p:cNvSpPr>
            <a:spLocks noGrp="1"/>
          </p:cNvSpPr>
          <p:nvPr>
            <p:ph type="title"/>
          </p:nvPr>
        </p:nvSpPr>
        <p:spPr/>
        <p:txBody>
          <a:bodyPr/>
          <a:lstStyle/>
          <a:p>
            <a:r>
              <a:rPr lang="es-AR" dirty="0"/>
              <a:t>CUIDADOS COMUNITARIOS</a:t>
            </a:r>
            <a:br>
              <a:rPr lang="es-AR" dirty="0"/>
            </a:br>
            <a:r>
              <a:rPr lang="es-AR" sz="2800" dirty="0"/>
              <a:t>MANIFESTACIONES Y EXPERIENCIAS</a:t>
            </a:r>
          </a:p>
        </p:txBody>
      </p:sp>
      <p:sp>
        <p:nvSpPr>
          <p:cNvPr id="3" name="Marcador de contenido 2">
            <a:extLst>
              <a:ext uri="{FF2B5EF4-FFF2-40B4-BE49-F238E27FC236}">
                <a16:creationId xmlns:a16="http://schemas.microsoft.com/office/drawing/2014/main" id="{BF946A68-5CC2-43E7-8170-268F95F37711}"/>
              </a:ext>
            </a:extLst>
          </p:cNvPr>
          <p:cNvSpPr>
            <a:spLocks noGrp="1"/>
          </p:cNvSpPr>
          <p:nvPr>
            <p:ph idx="1"/>
          </p:nvPr>
        </p:nvSpPr>
        <p:spPr/>
        <p:txBody>
          <a:bodyPr>
            <a:normAutofit lnSpcReduction="10000"/>
          </a:bodyPr>
          <a:lstStyle/>
          <a:p>
            <a:r>
              <a:rPr lang="es-AR" dirty="0"/>
              <a:t>Las poblaciones barriales valorizan el papel que jugaron  los comedores comunitarios, que junto con la escuela fueron muy relevantes como los ámbitos de contención y cercanía en la pandemia. Quedan muy relegadas en esa valoración las iglesias que solían tener un papel más decisivo en otras épocas.  Y también el Estado/Gobierno, proveedores distantes de recursos tanto a las escuelas como a los comedores colectivos. </a:t>
            </a:r>
          </a:p>
          <a:p>
            <a:r>
              <a:rPr lang="es-AR" dirty="0"/>
              <a:t>No se trata de idealizar en bloque la organización comunitaria: justo es decir que no están exentas de tensiones, conflictos y suspicacias, como en todo espacio donde hay liderazgos, alianzas y circulación de poder.</a:t>
            </a:r>
          </a:p>
          <a:p>
            <a:endParaRPr lang="es-AR" dirty="0"/>
          </a:p>
        </p:txBody>
      </p:sp>
    </p:spTree>
    <p:extLst>
      <p:ext uri="{BB962C8B-B14F-4D97-AF65-F5344CB8AC3E}">
        <p14:creationId xmlns:p14="http://schemas.microsoft.com/office/powerpoint/2010/main" val="2136366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6C272A-8EB3-477E-B2E5-922070569F27}"/>
              </a:ext>
            </a:extLst>
          </p:cNvPr>
          <p:cNvSpPr>
            <a:spLocks noGrp="1"/>
          </p:cNvSpPr>
          <p:nvPr>
            <p:ph type="title"/>
          </p:nvPr>
        </p:nvSpPr>
        <p:spPr/>
        <p:txBody>
          <a:bodyPr/>
          <a:lstStyle/>
          <a:p>
            <a:r>
              <a:rPr lang="es-AR" dirty="0"/>
              <a:t>IMPLICANCIAS DE GÉNERO</a:t>
            </a:r>
          </a:p>
        </p:txBody>
      </p:sp>
      <p:sp>
        <p:nvSpPr>
          <p:cNvPr id="3" name="Marcador de contenido 2">
            <a:extLst>
              <a:ext uri="{FF2B5EF4-FFF2-40B4-BE49-F238E27FC236}">
                <a16:creationId xmlns:a16="http://schemas.microsoft.com/office/drawing/2014/main" id="{2D43470C-4246-49F6-BE28-9D3C4913659A}"/>
              </a:ext>
            </a:extLst>
          </p:cNvPr>
          <p:cNvSpPr>
            <a:spLocks noGrp="1"/>
          </p:cNvSpPr>
          <p:nvPr>
            <p:ph idx="1"/>
          </p:nvPr>
        </p:nvSpPr>
        <p:spPr/>
        <p:txBody>
          <a:bodyPr>
            <a:normAutofit lnSpcReduction="10000"/>
          </a:bodyPr>
          <a:lstStyle/>
          <a:p>
            <a:r>
              <a:rPr lang="es-AR" dirty="0"/>
              <a:t>Las organizaciones comunitarias son experiencias feminizadas. </a:t>
            </a:r>
          </a:p>
          <a:p>
            <a:r>
              <a:rPr lang="es-AR" dirty="0"/>
              <a:t>Extensión roles domésticos en el espacio público que afianzan estereotipos de género.</a:t>
            </a:r>
          </a:p>
          <a:p>
            <a:r>
              <a:rPr lang="es-AR" dirty="0"/>
              <a:t>Pero estos roles cobran nuevas dimensiones: Espacios de interacción, liderazgos, articulaciones con actores (estatales, privados), articulaciones horizontales, reconocimientos. Empoderamiento, posibilidad de salir del estrecho margen familiar.</a:t>
            </a:r>
          </a:p>
          <a:p>
            <a:endParaRPr lang="es-AR" dirty="0"/>
          </a:p>
          <a:p>
            <a:r>
              <a:rPr lang="es-AR" dirty="0"/>
              <a:t>Con reconocimiento creciente, pero sin remuneración o con una remuneración precaria e insuficiente a través de planes sociales (transferencias).</a:t>
            </a:r>
          </a:p>
          <a:p>
            <a:endParaRPr lang="es-AR" dirty="0"/>
          </a:p>
        </p:txBody>
      </p:sp>
    </p:spTree>
    <p:extLst>
      <p:ext uri="{BB962C8B-B14F-4D97-AF65-F5344CB8AC3E}">
        <p14:creationId xmlns:p14="http://schemas.microsoft.com/office/powerpoint/2010/main" val="962439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BA975E-504F-487E-9B81-D8B6BD91331A}"/>
              </a:ext>
            </a:extLst>
          </p:cNvPr>
          <p:cNvSpPr>
            <a:spLocks noGrp="1"/>
          </p:cNvSpPr>
          <p:nvPr>
            <p:ph type="title"/>
          </p:nvPr>
        </p:nvSpPr>
        <p:spPr/>
        <p:txBody>
          <a:bodyPr/>
          <a:lstStyle/>
          <a:p>
            <a:r>
              <a:rPr lang="es-AR" sz="3200" dirty="0"/>
              <a:t>CUIDADOS COMUNITARIOS EN LA ORGANIZACIÓN SOCIAL DE CUIDADOS (OSC)</a:t>
            </a:r>
          </a:p>
        </p:txBody>
      </p:sp>
      <p:sp>
        <p:nvSpPr>
          <p:cNvPr id="3" name="Marcador de contenido 2">
            <a:extLst>
              <a:ext uri="{FF2B5EF4-FFF2-40B4-BE49-F238E27FC236}">
                <a16:creationId xmlns:a16="http://schemas.microsoft.com/office/drawing/2014/main" id="{63F8DD75-D786-4E0B-9542-27CB4ECBB914}"/>
              </a:ext>
            </a:extLst>
          </p:cNvPr>
          <p:cNvSpPr>
            <a:spLocks noGrp="1"/>
          </p:cNvSpPr>
          <p:nvPr>
            <p:ph idx="1"/>
          </p:nvPr>
        </p:nvSpPr>
        <p:spPr/>
        <p:txBody>
          <a:bodyPr/>
          <a:lstStyle/>
          <a:p>
            <a:pPr lvl="0"/>
            <a:endParaRPr lang="es-AR" dirty="0"/>
          </a:p>
          <a:p>
            <a:pPr lvl="0"/>
            <a:r>
              <a:rPr lang="es-AR" dirty="0"/>
              <a:t>Es el vértice menos reconocido del esquema clásico (</a:t>
            </a:r>
            <a:r>
              <a:rPr lang="es-AR" dirty="0" err="1"/>
              <a:t>Razavi</a:t>
            </a:r>
            <a:r>
              <a:rPr lang="es-AR" dirty="0"/>
              <a:t>). También es el menos estudiado por la economía y la sociología de los cuidados. Se omite el espacio comunal que se conforma en territorios  </a:t>
            </a:r>
            <a:r>
              <a:rPr lang="es-AR" dirty="0" err="1"/>
              <a:t>vulnerabilizados</a:t>
            </a:r>
            <a:r>
              <a:rPr lang="es-AR" dirty="0"/>
              <a:t>. </a:t>
            </a:r>
          </a:p>
          <a:p>
            <a:pPr lvl="0"/>
            <a:r>
              <a:rPr lang="es-AR" b="1" dirty="0"/>
              <a:t>Relación de las Organizaciones Comunitarias con el Estado: </a:t>
            </a:r>
            <a:r>
              <a:rPr lang="es-AR" dirty="0"/>
              <a:t>subsidiariedad, complementación: “subsidio de abajo hacia arriba”, en la medida que contribuyen a ejecutar programas de gobierno ampliando su alcance y optimizando su eficacia, y se hace muchas veces en forma no remunerada.</a:t>
            </a:r>
          </a:p>
          <a:p>
            <a:endParaRPr lang="es-AR" dirty="0"/>
          </a:p>
        </p:txBody>
      </p:sp>
    </p:spTree>
    <p:extLst>
      <p:ext uri="{BB962C8B-B14F-4D97-AF65-F5344CB8AC3E}">
        <p14:creationId xmlns:p14="http://schemas.microsoft.com/office/powerpoint/2010/main" val="1001143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773AEB-7970-41E8-BB48-EBA4AF407356}"/>
              </a:ext>
            </a:extLst>
          </p:cNvPr>
          <p:cNvSpPr>
            <a:spLocks noGrp="1"/>
          </p:cNvSpPr>
          <p:nvPr>
            <p:ph type="title"/>
          </p:nvPr>
        </p:nvSpPr>
        <p:spPr/>
        <p:txBody>
          <a:bodyPr/>
          <a:lstStyle/>
          <a:p>
            <a:r>
              <a:rPr lang="es-AR" sz="3200" b="1" dirty="0"/>
              <a:t>SIGNIFICACIONES DE LOS CC</a:t>
            </a:r>
            <a:br>
              <a:rPr lang="es-AR" dirty="0"/>
            </a:br>
            <a:r>
              <a:rPr lang="es-AR" sz="3200" b="1" dirty="0"/>
              <a:t>Dimensiones conceptuales y políticas</a:t>
            </a:r>
            <a:endParaRPr lang="es-AR" sz="3200" dirty="0"/>
          </a:p>
        </p:txBody>
      </p:sp>
      <p:sp>
        <p:nvSpPr>
          <p:cNvPr id="3" name="Marcador de contenido 2">
            <a:extLst>
              <a:ext uri="{FF2B5EF4-FFF2-40B4-BE49-F238E27FC236}">
                <a16:creationId xmlns:a16="http://schemas.microsoft.com/office/drawing/2014/main" id="{72B81C06-BF3E-45AD-9DA8-F76783916238}"/>
              </a:ext>
            </a:extLst>
          </p:cNvPr>
          <p:cNvSpPr>
            <a:spLocks noGrp="1"/>
          </p:cNvSpPr>
          <p:nvPr>
            <p:ph idx="1"/>
          </p:nvPr>
        </p:nvSpPr>
        <p:spPr/>
        <p:txBody>
          <a:bodyPr>
            <a:normAutofit/>
          </a:bodyPr>
          <a:lstStyle/>
          <a:p>
            <a:r>
              <a:rPr lang="es-AR" dirty="0"/>
              <a:t>Pone en juego la clasificación binaria entre una lógica privatizadora de la familia o el mercado por un lado, y la acción estatal por el otro, vs una lógica que incorpora también lo comunal.</a:t>
            </a:r>
          </a:p>
          <a:p>
            <a:pPr lvl="0"/>
            <a:r>
              <a:rPr lang="es-AR" dirty="0"/>
              <a:t>Pone en cuestión el cuidado individual vs el cuidado relacional. (COVID: Cuidarme para cuidar a otros y cuidar a otros para cuidarme).</a:t>
            </a:r>
          </a:p>
          <a:p>
            <a:pPr lvl="0"/>
            <a:r>
              <a:rPr lang="es-AR" dirty="0"/>
              <a:t>Y también cuestiona el cuidado como relación de autonomía de quien cuida-dependencia de quien es </a:t>
            </a:r>
            <a:r>
              <a:rPr lang="es-AR" dirty="0" err="1"/>
              <a:t>cuidadx</a:t>
            </a:r>
            <a:r>
              <a:rPr lang="es-AR" dirty="0"/>
              <a:t> vs. El cuidado como reciprocidad: todas las personas necesitan cuidados.</a:t>
            </a:r>
          </a:p>
          <a:p>
            <a:endParaRPr lang="es-AR" dirty="0"/>
          </a:p>
        </p:txBody>
      </p:sp>
    </p:spTree>
    <p:extLst>
      <p:ext uri="{BB962C8B-B14F-4D97-AF65-F5344CB8AC3E}">
        <p14:creationId xmlns:p14="http://schemas.microsoft.com/office/powerpoint/2010/main" val="2901832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C19526-03FF-460D-84CC-C92C94B8F30B}"/>
              </a:ext>
            </a:extLst>
          </p:cNvPr>
          <p:cNvSpPr>
            <a:spLocks noGrp="1"/>
          </p:cNvSpPr>
          <p:nvPr>
            <p:ph type="title"/>
          </p:nvPr>
        </p:nvSpPr>
        <p:spPr/>
        <p:txBody>
          <a:bodyPr/>
          <a:lstStyle/>
          <a:p>
            <a:r>
              <a:rPr lang="es-AR" dirty="0"/>
              <a:t>EL CONTEXTO</a:t>
            </a:r>
          </a:p>
        </p:txBody>
      </p:sp>
      <p:sp>
        <p:nvSpPr>
          <p:cNvPr id="3" name="Marcador de contenido 2">
            <a:extLst>
              <a:ext uri="{FF2B5EF4-FFF2-40B4-BE49-F238E27FC236}">
                <a16:creationId xmlns:a16="http://schemas.microsoft.com/office/drawing/2014/main" id="{62B2D75D-E708-4D83-8A4A-BC2AE0571AD7}"/>
              </a:ext>
            </a:extLst>
          </p:cNvPr>
          <p:cNvSpPr>
            <a:spLocks noGrp="1"/>
          </p:cNvSpPr>
          <p:nvPr>
            <p:ph idx="1"/>
          </p:nvPr>
        </p:nvSpPr>
        <p:spPr/>
        <p:txBody>
          <a:bodyPr/>
          <a:lstStyle/>
          <a:p>
            <a:pPr lvl="0"/>
            <a:r>
              <a:rPr lang="es-AR" dirty="0"/>
              <a:t>El contexto Neoliberal de la actual etapa del capitalismo se caracteriza por determinadas políticas económicas que priorizan el mercado, limitan el rol regulador y de gestión del Estado. </a:t>
            </a:r>
          </a:p>
          <a:p>
            <a:pPr lvl="0"/>
            <a:endParaRPr lang="es-AR" dirty="0"/>
          </a:p>
          <a:p>
            <a:pPr lvl="0"/>
            <a:r>
              <a:rPr lang="es-AR" dirty="0"/>
              <a:t>Pero además de políticas económicas, el neoliberalismo configura una </a:t>
            </a:r>
            <a:r>
              <a:rPr lang="es-AR" b="1" dirty="0"/>
              <a:t>matriz cultural </a:t>
            </a:r>
            <a:r>
              <a:rPr lang="es-AR" dirty="0"/>
              <a:t>con fuertes implicancias en los cuidados. Una matriz cultural que crea sentido común. Un sentido común que no solo es incorporado por quienes se benefician por las políticas económicas, sino que atraviesa la escala social y llega incluso a los de menores ingresos. </a:t>
            </a:r>
          </a:p>
          <a:p>
            <a:endParaRPr lang="es-AR" dirty="0"/>
          </a:p>
        </p:txBody>
      </p:sp>
    </p:spTree>
    <p:extLst>
      <p:ext uri="{BB962C8B-B14F-4D97-AF65-F5344CB8AC3E}">
        <p14:creationId xmlns:p14="http://schemas.microsoft.com/office/powerpoint/2010/main" val="26041185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otalTime>63</TotalTime>
  <Words>926</Words>
  <Application>Microsoft Office PowerPoint</Application>
  <PresentationFormat>A4 (210 x 297 mm)</PresentationFormat>
  <Paragraphs>46</Paragraphs>
  <Slides>11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11</vt:i4>
      </vt:variant>
    </vt:vector>
  </HeadingPairs>
  <TitlesOfParts>
    <vt:vector size="15" baseType="lpstr">
      <vt:lpstr>Arial</vt:lpstr>
      <vt:lpstr>Century Gothic</vt:lpstr>
      <vt:lpstr>Wingdings 3</vt:lpstr>
      <vt:lpstr>Ion</vt:lpstr>
      <vt:lpstr>LOS CUIDADOS COMUNITARIOS EN TIEMPOS DE COVID 19</vt:lpstr>
      <vt:lpstr>CUIDADOS COMUNITARIOS MANIFESTACIONES Y EXPERIENCIAS</vt:lpstr>
      <vt:lpstr>CUIDADOS COMUNITARIOS MANIFESTACIONES Y EXPERIENCIAS</vt:lpstr>
      <vt:lpstr>CUIDADOS COMUNITARIOS MANIFESTACIONES Y EXPERIENCIAS</vt:lpstr>
      <vt:lpstr>CUIDADOS COMUNITARIOS MANIFESTACIONES Y EXPERIENCIAS</vt:lpstr>
      <vt:lpstr>IMPLICANCIAS DE GÉNERO</vt:lpstr>
      <vt:lpstr>CUIDADOS COMUNITARIOS EN LA ORGANIZACIÓN SOCIAL DE CUIDADOS (OSC)</vt:lpstr>
      <vt:lpstr>SIGNIFICACIONES DE LOS CC Dimensiones conceptuales y políticas</vt:lpstr>
      <vt:lpstr>EL CONTEXTO</vt:lpstr>
      <vt:lpstr>EL CONTEXTO</vt:lpstr>
      <vt:lpstr>LAS POLÍTICAS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CUIDADOS COMUNITARIOS EN TIEMPOS DE COVID 19</dc:title>
  <dc:creator>Norma Sanchis</dc:creator>
  <cp:lastModifiedBy>Norma Sanchis</cp:lastModifiedBy>
  <cp:revision>9</cp:revision>
  <dcterms:created xsi:type="dcterms:W3CDTF">2022-09-13T21:38:39Z</dcterms:created>
  <dcterms:modified xsi:type="dcterms:W3CDTF">2022-09-13T22:41:57Z</dcterms:modified>
</cp:coreProperties>
</file>