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8" r:id="rId5"/>
    <p:sldId id="269" r:id="rId6"/>
    <p:sldId id="266" r:id="rId7"/>
    <p:sldId id="267" r:id="rId8"/>
    <p:sldId id="25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>
        <p:scale>
          <a:sx n="63" d="100"/>
          <a:sy n="63" d="100"/>
        </p:scale>
        <p:origin x="81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768ED-9FAE-C944-2FEE-FCEFFB06B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8A6E6-C878-A0E6-F0C8-3E4511B9B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B98C-C392-7E8A-E912-7127D7E9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830B-239D-4840-BF99-2F6DD324306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A7327-418E-881D-3704-12003B30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7FACB-314C-67B8-8D32-828B556A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1BCA-12C5-4CC9-9F9A-08715E626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2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FF96-0208-54BD-C7D1-1E315611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4B162-E867-F183-4072-0A2631E52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F4334-AC31-0BF2-8F03-F2675B8C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830B-239D-4840-BF99-2F6DD324306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6576F-CC96-F4CD-ED57-13B2FFDE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F3712-D12C-43E0-F7C2-057DB1A0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1BCA-12C5-4CC9-9F9A-08715E626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0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9BB9A-6E4A-75A6-94FB-4A0EDA388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EB217-2155-8A7E-8D64-7479EC2D2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90571-C103-1154-A68B-99C77EA4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830B-239D-4840-BF99-2F6DD324306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F2FBA-F5DB-75D6-922B-B59D750F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C05B9-25C0-21D7-83F2-8C5D54BD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1BCA-12C5-4CC9-9F9A-08715E626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4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0464-816A-D4C4-9EAF-10FB50F2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1DCB3-74D6-6756-0FF3-77BD1A5D6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C1F09-631F-98FB-FC17-8F9523B9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830B-239D-4840-BF99-2F6DD324306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6D070-625E-FF15-5F18-0F2922F6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B3E3B-B728-0DAC-CAFA-87621FFA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1BCA-12C5-4CC9-9F9A-08715E626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D2C1-9D5C-C45B-3580-F61FD384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3D72E-57BE-F9B9-B170-62E41E1CA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CE2F2-0E5D-8B3C-CEF1-6923493D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830B-239D-4840-BF99-2F6DD324306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DF9DE-27DA-C895-E002-983497A3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D6C8D-D3DC-F85A-4566-D16D47A1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1BCA-12C5-4CC9-9F9A-08715E626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3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E9DB6-1476-417C-3162-1593EC1F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B9A7F-F71C-10C3-27AC-7587F284D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978AD-9BBF-A31D-4180-F10F90347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3083E-6AD2-9457-6C48-02F94990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830B-239D-4840-BF99-2F6DD324306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A4997-AE32-C1D7-3D39-F51CBF5E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6833D-9381-344D-5280-5EC36E22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1BCA-12C5-4CC9-9F9A-08715E626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4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5F54-4143-989B-5504-90B49467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BB994-3AE7-1556-9B91-63C2DCD89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0E30B-704D-97FB-CAAA-429D1B2DC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5A0AD-CAC6-3D8D-8EBD-381CC3368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42290-64A2-4CA5-AE91-7F0317CED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62ACD9-BC35-EC70-6B06-6319B11E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830B-239D-4840-BF99-2F6DD324306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DE94F8-BE17-117E-A29C-0D08FD28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51F90-B7D4-9042-0823-1A90806E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1BCA-12C5-4CC9-9F9A-08715E626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13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D925-54EB-02E9-18A8-04C0831D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A8964-5A86-5385-72B1-F19278CC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830B-239D-4840-BF99-2F6DD324306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9A8EF-5144-8EB4-88B1-7595B4D8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05C7A-BCA6-EBE7-A8D4-A984974B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1BCA-12C5-4CC9-9F9A-08715E626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4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DFE36-C2F5-4817-B691-33BEB0B1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830B-239D-4840-BF99-2F6DD324306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3B2F3-C638-EA53-8AEA-966BFDD6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6C9F2-D1D6-E1D0-B648-C8F40FDF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1BCA-12C5-4CC9-9F9A-08715E626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B802-EA2D-5F9A-0FA9-38B3E669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26B68-4382-558E-A382-D6A6E518C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F5298-8EF2-BB1F-AA68-CB5D4E021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2D34C-61EF-DA7F-A1AC-C1327CA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830B-239D-4840-BF99-2F6DD324306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D2C6B-22F5-6D21-8758-41EEE475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D5255-2D19-AA2A-EABB-28B92B1F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1BCA-12C5-4CC9-9F9A-08715E626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77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953C4-4F74-DA2F-6632-1F476774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53DBF-31D8-5E69-A635-7E54D49F8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0DF94-6540-9DC8-9E2E-74B873E2D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F6436-E8DA-7AA4-2007-CA54A9F6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830B-239D-4840-BF99-2F6DD324306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4683D-F8B3-41F0-CCE6-1BDC73C1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F1A66-F709-9B19-8C95-34A21844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1BCA-12C5-4CC9-9F9A-08715E626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3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435DF-23F6-B1C5-9EAF-CAC737F8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33029-15EC-AAB2-2203-C8449BE45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0DD0-9400-D6FF-E5A4-926FF1A43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6830B-239D-4840-BF99-2F6DD324306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FA24E-0283-03BD-4557-80A6E5114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48B1-EFEC-D3CC-4EA1-8ADB34D7F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1BCA-12C5-4CC9-9F9A-08715E626E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3A52-9DD1-6CC1-1F20-7308FB94F3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 que la </a:t>
            </a:r>
            <a:r>
              <a:rPr lang="en-GB" dirty="0" err="1"/>
              <a:t>pandemia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dejó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 err="1"/>
              <a:t>Transformaciones</a:t>
            </a:r>
            <a:r>
              <a:rPr lang="en-GB" dirty="0"/>
              <a:t> </a:t>
            </a:r>
            <a:r>
              <a:rPr lang="en-GB" dirty="0" err="1"/>
              <a:t>necesarias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74698-A6D4-62E6-6C9D-C1512159C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3053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 err="1"/>
              <a:t>Notas</a:t>
            </a:r>
            <a:r>
              <a:rPr lang="en-GB" dirty="0"/>
              <a:t> para la </a:t>
            </a:r>
            <a:r>
              <a:rPr lang="en-GB" dirty="0" err="1"/>
              <a:t>intervención</a:t>
            </a:r>
            <a:r>
              <a:rPr lang="en-GB" dirty="0"/>
              <a:t> de</a:t>
            </a:r>
          </a:p>
          <a:p>
            <a:r>
              <a:rPr lang="en-GB" dirty="0"/>
              <a:t>Roberto Bissio,</a:t>
            </a:r>
          </a:p>
          <a:p>
            <a:r>
              <a:rPr lang="en-GB" dirty="0" err="1"/>
              <a:t>Coordinador</a:t>
            </a:r>
            <a:r>
              <a:rPr lang="en-GB" dirty="0"/>
              <a:t> de Social Watch</a:t>
            </a:r>
          </a:p>
          <a:p>
            <a:r>
              <a:rPr lang="en-GB" dirty="0"/>
              <a:t>12 de </a:t>
            </a:r>
            <a:r>
              <a:rPr lang="en-GB" dirty="0" err="1"/>
              <a:t>octubre</a:t>
            </a:r>
            <a:r>
              <a:rPr lang="en-GB" dirty="0"/>
              <a:t>, 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27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3C84-A7A0-126B-9C9D-EED293A9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Conclusión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6DF8-01BF-314D-BCA7-2A1E990D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sz="4400" dirty="0"/>
              <a:t>Menos “brecha” y más derechos</a:t>
            </a:r>
          </a:p>
          <a:p>
            <a:r>
              <a:rPr lang="es-UY" sz="4400" dirty="0"/>
              <a:t>Menos GDP per cápita y más bienestar</a:t>
            </a:r>
          </a:p>
          <a:p>
            <a:r>
              <a:rPr lang="es-UY" sz="4400" dirty="0"/>
              <a:t>Menos “crecimiento” y más sustentabilidad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68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18FD-73C6-2282-48D7-71259F43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La </a:t>
            </a:r>
            <a:r>
              <a:rPr lang="en-GB" sz="4000" b="1" dirty="0" err="1"/>
              <a:t>sociedad</a:t>
            </a:r>
            <a:r>
              <a:rPr lang="en-GB" sz="4000" b="1" dirty="0"/>
              <a:t> </a:t>
            </a:r>
            <a:r>
              <a:rPr lang="en-GB" sz="4000" b="1" dirty="0" err="1"/>
              <a:t>humana</a:t>
            </a:r>
            <a:r>
              <a:rPr lang="en-GB" sz="4000" b="1" dirty="0"/>
              <a:t> </a:t>
            </a:r>
            <a:r>
              <a:rPr lang="en-GB" sz="4000" b="1" dirty="0" err="1"/>
              <a:t>está</a:t>
            </a:r>
            <a:r>
              <a:rPr lang="en-GB" sz="4000" b="1" dirty="0"/>
              <a:t> </a:t>
            </a:r>
            <a:r>
              <a:rPr lang="en-GB" sz="4000" b="1" dirty="0" err="1"/>
              <a:t>basada</a:t>
            </a:r>
            <a:r>
              <a:rPr lang="en-GB" sz="4000" b="1" dirty="0"/>
              <a:t> </a:t>
            </a:r>
            <a:r>
              <a:rPr lang="en-GB" sz="4000" b="1" dirty="0" err="1"/>
              <a:t>en</a:t>
            </a:r>
            <a:r>
              <a:rPr lang="en-GB" sz="4000" b="1" dirty="0"/>
              <a:t> </a:t>
            </a:r>
            <a:r>
              <a:rPr lang="en-GB" sz="4000" b="1" dirty="0" err="1"/>
              <a:t>el</a:t>
            </a:r>
            <a:r>
              <a:rPr lang="en-GB" sz="4000" b="1" dirty="0"/>
              <a:t> </a:t>
            </a:r>
            <a:r>
              <a:rPr lang="en-GB" sz="4000" b="1" dirty="0" err="1"/>
              <a:t>cuidado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B9CC2-8D93-9EDA-52E4-6919BBE2F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7913"/>
          </a:xfrm>
        </p:spPr>
        <p:txBody>
          <a:bodyPr>
            <a:normAutofit fontScale="85000" lnSpcReduction="20000"/>
          </a:bodyPr>
          <a:lstStyle/>
          <a:p>
            <a:endParaRPr lang="en-GB" sz="4300" dirty="0"/>
          </a:p>
          <a:p>
            <a:r>
              <a:rPr lang="en-GB" sz="4300" dirty="0"/>
              <a:t>90% del personal de </a:t>
            </a:r>
            <a:r>
              <a:rPr lang="en-GB" sz="4300" dirty="0" err="1"/>
              <a:t>enfermería</a:t>
            </a:r>
            <a:r>
              <a:rPr lang="en-GB" sz="4300" dirty="0"/>
              <a:t> </a:t>
            </a:r>
            <a:r>
              <a:rPr lang="en-GB" sz="4300" dirty="0" err="1"/>
              <a:t>en</a:t>
            </a:r>
            <a:r>
              <a:rPr lang="en-GB" sz="4300" dirty="0"/>
              <a:t> </a:t>
            </a:r>
            <a:r>
              <a:rPr lang="en-GB" sz="4300" dirty="0" err="1"/>
              <a:t>el</a:t>
            </a:r>
            <a:r>
              <a:rPr lang="en-GB" sz="4300" dirty="0"/>
              <a:t> </a:t>
            </a:r>
            <a:r>
              <a:rPr lang="en-GB" sz="4300" dirty="0" err="1"/>
              <a:t>mundo</a:t>
            </a:r>
            <a:r>
              <a:rPr lang="en-GB" sz="4300" dirty="0"/>
              <a:t> son </a:t>
            </a:r>
            <a:r>
              <a:rPr lang="en-GB" sz="4300" dirty="0" err="1"/>
              <a:t>mujeres</a:t>
            </a:r>
            <a:endParaRPr lang="en-GB" sz="4300" dirty="0"/>
          </a:p>
          <a:p>
            <a:endParaRPr lang="en-GB" sz="4300" dirty="0"/>
          </a:p>
          <a:p>
            <a:r>
              <a:rPr lang="en-GB" sz="4300" dirty="0"/>
              <a:t>70% del personal de </a:t>
            </a:r>
            <a:r>
              <a:rPr lang="en-GB" sz="4300" dirty="0" err="1"/>
              <a:t>salud</a:t>
            </a:r>
            <a:r>
              <a:rPr lang="en-GB" sz="4300" dirty="0"/>
              <a:t> </a:t>
            </a:r>
            <a:r>
              <a:rPr lang="en-GB" sz="4300" dirty="0" err="1"/>
              <a:t>en</a:t>
            </a:r>
            <a:r>
              <a:rPr lang="en-GB" sz="4300" dirty="0"/>
              <a:t> </a:t>
            </a:r>
            <a:r>
              <a:rPr lang="en-GB" sz="4300" dirty="0" err="1"/>
              <a:t>el</a:t>
            </a:r>
            <a:r>
              <a:rPr lang="en-GB" sz="4300" dirty="0"/>
              <a:t> </a:t>
            </a:r>
            <a:r>
              <a:rPr lang="en-GB" sz="4300" dirty="0" err="1"/>
              <a:t>mundo</a:t>
            </a:r>
            <a:r>
              <a:rPr lang="en-GB" sz="4300" dirty="0"/>
              <a:t> son </a:t>
            </a:r>
            <a:r>
              <a:rPr lang="en-GB" sz="4300" dirty="0" err="1"/>
              <a:t>mujeres</a:t>
            </a:r>
            <a:endParaRPr lang="en-GB" sz="4300" dirty="0"/>
          </a:p>
          <a:p>
            <a:endParaRPr lang="en-GB" sz="4300" dirty="0"/>
          </a:p>
          <a:p>
            <a:r>
              <a:rPr lang="en-GB" sz="4300" dirty="0"/>
              <a:t>76% del </a:t>
            </a:r>
            <a:r>
              <a:rPr lang="en-GB" sz="4300" dirty="0" err="1"/>
              <a:t>trabajo</a:t>
            </a:r>
            <a:r>
              <a:rPr lang="en-GB" sz="4300" dirty="0"/>
              <a:t> de </a:t>
            </a:r>
            <a:r>
              <a:rPr lang="en-GB" sz="4300" dirty="0" err="1"/>
              <a:t>cuidados</a:t>
            </a:r>
            <a:r>
              <a:rPr lang="en-GB" sz="4300" dirty="0"/>
              <a:t> no </a:t>
            </a:r>
            <a:r>
              <a:rPr lang="en-GB" sz="4300" dirty="0" err="1"/>
              <a:t>pagado</a:t>
            </a:r>
            <a:r>
              <a:rPr lang="en-GB" sz="4300" dirty="0"/>
              <a:t> es </a:t>
            </a:r>
            <a:r>
              <a:rPr lang="en-GB" sz="4300" dirty="0" err="1"/>
              <a:t>hecho</a:t>
            </a:r>
            <a:r>
              <a:rPr lang="en-GB" sz="4300" dirty="0"/>
              <a:t> </a:t>
            </a:r>
            <a:r>
              <a:rPr lang="en-GB" sz="4300" dirty="0" err="1"/>
              <a:t>por</a:t>
            </a:r>
            <a:r>
              <a:rPr lang="en-GB" sz="4300" dirty="0"/>
              <a:t> </a:t>
            </a:r>
            <a:r>
              <a:rPr lang="en-GB" sz="4300" dirty="0" err="1"/>
              <a:t>mujeres</a:t>
            </a:r>
            <a:r>
              <a:rPr lang="en-GB" sz="4300" dirty="0"/>
              <a:t>; lo que equivale a </a:t>
            </a:r>
            <a:r>
              <a:rPr lang="en-GB" sz="4300" dirty="0">
                <a:solidFill>
                  <a:srgbClr val="FF0000"/>
                </a:solidFill>
              </a:rPr>
              <a:t>dos mil </a:t>
            </a:r>
            <a:r>
              <a:rPr lang="en-GB" sz="4300" dirty="0" err="1">
                <a:solidFill>
                  <a:srgbClr val="FF0000"/>
                </a:solidFill>
              </a:rPr>
              <a:t>millones</a:t>
            </a:r>
            <a:r>
              <a:rPr lang="en-GB" sz="4300" dirty="0"/>
              <a:t> de </a:t>
            </a:r>
            <a:r>
              <a:rPr lang="en-GB" sz="4300" dirty="0" err="1"/>
              <a:t>trabajadoras</a:t>
            </a:r>
            <a:r>
              <a:rPr lang="en-GB" sz="4300" dirty="0"/>
              <a:t> full time no </a:t>
            </a:r>
            <a:r>
              <a:rPr lang="en-GB" sz="4300" dirty="0" err="1"/>
              <a:t>pagadas</a:t>
            </a:r>
            <a:br>
              <a:rPr lang="en-GB" sz="4300" dirty="0"/>
            </a:br>
            <a:br>
              <a:rPr lang="en-GB" dirty="0"/>
            </a:br>
            <a:br>
              <a:rPr lang="en-GB" sz="1100" dirty="0"/>
            </a:br>
            <a:r>
              <a:rPr lang="en-GB" sz="1100" dirty="0" err="1"/>
              <a:t>Fuente:ActionAid</a:t>
            </a:r>
            <a:r>
              <a:rPr lang="en-GB" sz="1100" dirty="0"/>
              <a:t> International (2022), The Care Contradiction: The IMF, Gender and Austerity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3FD00D-B506-D4C1-543B-8C3D55E206BC}"/>
              </a:ext>
            </a:extLst>
          </p:cNvPr>
          <p:cNvSpPr/>
          <p:nvPr/>
        </p:nvSpPr>
        <p:spPr>
          <a:xfrm>
            <a:off x="838200" y="426720"/>
            <a:ext cx="10427208" cy="1231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2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70F0-27BD-3860-3AEA-A64AE33D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Las “Cinco R” del </a:t>
            </a:r>
            <a:r>
              <a:rPr lang="en-GB" sz="4000" dirty="0" err="1"/>
              <a:t>cuidado</a:t>
            </a:r>
            <a:r>
              <a:rPr lang="en-GB" sz="4000" dirty="0"/>
              <a:t>, </a:t>
            </a:r>
            <a:r>
              <a:rPr lang="en-GB" sz="4000" dirty="0" err="1"/>
              <a:t>según</a:t>
            </a:r>
            <a:r>
              <a:rPr lang="en-GB" sz="4000" dirty="0"/>
              <a:t> ONU-</a:t>
            </a:r>
            <a:r>
              <a:rPr lang="en-GB" sz="4000" dirty="0" err="1"/>
              <a:t>Mujer</a:t>
            </a:r>
            <a:r>
              <a:rPr lang="en-GB" sz="4000" dirty="0"/>
              <a:t> y 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566D-4985-27D7-1F4C-A190270D7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Las "5R" para reconstruir la organización social de los cuidados son:</a:t>
            </a:r>
          </a:p>
          <a:p>
            <a:r>
              <a:rPr lang="es-ES" b="1" dirty="0"/>
              <a:t>Reconocer</a:t>
            </a:r>
            <a:r>
              <a:rPr lang="es-ES" dirty="0"/>
              <a:t> el valor social y económico del trabajo de cuidados (remunerado o no) y el derecho humano a los cuidados.</a:t>
            </a:r>
          </a:p>
          <a:p>
            <a:r>
              <a:rPr lang="es-ES" b="1" dirty="0"/>
              <a:t>Recompensar</a:t>
            </a:r>
            <a:r>
              <a:rPr lang="es-ES" dirty="0"/>
              <a:t>, remunerar y representar el trabajo de cuidados y a las cuidadoras con un trabajo profesionalizado, bien pagado, pensiones adecuadas, protección social integral, condiciones de trabajo sanas y seguras, fuerte representación, sindicalización, negociación colectiva y diálogo social.</a:t>
            </a:r>
          </a:p>
          <a:p>
            <a:r>
              <a:rPr lang="es-ES" b="1" dirty="0"/>
              <a:t>Reducir </a:t>
            </a:r>
            <a:r>
              <a:rPr lang="es-ES" dirty="0"/>
              <a:t>la carga del trabajo de cuidados no remunerado.</a:t>
            </a:r>
          </a:p>
          <a:p>
            <a:r>
              <a:rPr lang="es-ES" b="1" dirty="0"/>
              <a:t>Redistribuir</a:t>
            </a:r>
            <a:r>
              <a:rPr lang="es-ES" dirty="0"/>
              <a:t> el trabajo de cuidados dentro de los hogares, entre todos los trabajadores, eliminando la división sexual del trabajo y entre los hogares y el Estado.</a:t>
            </a:r>
          </a:p>
          <a:p>
            <a:r>
              <a:rPr lang="es-ES" b="1" dirty="0"/>
              <a:t>Reivindicar</a:t>
            </a:r>
            <a:r>
              <a:rPr lang="es-ES" dirty="0"/>
              <a:t> el carácter público de los servicios de cuidados y restablecer el deber y la responsabilidad primordial del Estado de proporcionar servicios públicos de cuidados y desarrollar sistemas de cuidados que transformen las relaciones de género y la vida de las mujeres, incluso financiando la capacidad de inversión de los Estados y garantizando la igualdad de derechos fiscales de los Estados nación a nivel internacional.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83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768E-717B-18A8-D483-99C298E0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Buenas noticias, el FMI descubre el género!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26714C-B116-5935-D39E-B8EE046AF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9585" y="1533017"/>
            <a:ext cx="6389629" cy="435133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D6F36-587F-207E-460F-7B15AD50912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343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“</a:t>
            </a:r>
            <a:r>
              <a:rPr lang="es-ES" dirty="0"/>
              <a:t>La atención al género nunca ha sido más urgente. El aumento de la fragilidad en todo el mundo como consecuencia de los conflictos, la pandemia del COVID-19 y factores de larga data como el cambio climático han exacerbado las brechas preexistentes, afectando desproporcionadamente a los empleos, los ingresos y la seguridad de las mujeres. Las consecuencias de la guerra en Ucrania que ha provocado un aumento de los precios de los alimentos y la energía, está agravando el sufrimiento.”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34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8C6A-4414-1991-B996-C5BD8EE5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La nueva receta: reducir desigualdad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AABE5-CAF7-2CB8-EB46-B683FEEE4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Hay varios factores que impulsan las diferencias de </a:t>
            </a:r>
            <a:r>
              <a:rPr lang="es-ES" dirty="0" err="1"/>
              <a:t>género:la</a:t>
            </a:r>
            <a:r>
              <a:rPr lang="es-ES" dirty="0"/>
              <a:t> desigualdad en el acceso a la educación, los servicios sanitarios, las infraestructuras, los bienes y la tecnología; la desigualdad en los derechos legales; la violencia contra las mujeres; la distribución desigual de los cuidados no remunerados y el trabajo doméstico entre hombres y mujeres; y los factores culturales.</a:t>
            </a:r>
          </a:p>
          <a:p>
            <a:r>
              <a:rPr lang="es-ES" dirty="0"/>
              <a:t>Reducir desigualdades de género: “mejora el bienestar económico y el crecimiento”, “mejora la resiliencia y estabilidad en la balanza de pagos”, “promueve mayor estabilidad en el sistema bancario”, “mejora la competitividad y el desempeño empresarial”.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4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DE35-B182-7F41-271B-85D3DD05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Mientras</a:t>
            </a:r>
            <a:r>
              <a:rPr lang="en-GB" dirty="0"/>
              <a:t> tanto,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mundo</a:t>
            </a:r>
            <a:r>
              <a:rPr lang="en-GB" dirty="0"/>
              <a:t> real…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508B8-C7BF-A02E-9880-98869A9A7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15154" cy="4351338"/>
          </a:xfrm>
        </p:spPr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mitad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países</a:t>
            </a:r>
            <a:r>
              <a:rPr lang="en-GB" dirty="0"/>
              <a:t>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pobres</a:t>
            </a:r>
            <a:r>
              <a:rPr lang="en-GB" dirty="0"/>
              <a:t> </a:t>
            </a:r>
            <a:r>
              <a:rPr lang="en-GB" dirty="0" err="1"/>
              <a:t>han</a:t>
            </a:r>
            <a:r>
              <a:rPr lang="en-GB" dirty="0"/>
              <a:t> cortado sus </a:t>
            </a:r>
            <a:r>
              <a:rPr lang="en-GB" dirty="0" err="1"/>
              <a:t>gastos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salud</a:t>
            </a:r>
            <a:r>
              <a:rPr lang="en-GB" dirty="0"/>
              <a:t>, a </a:t>
            </a:r>
            <a:r>
              <a:rPr lang="en-GB" dirty="0" err="1"/>
              <a:t>pesar</a:t>
            </a:r>
            <a:r>
              <a:rPr lang="en-GB" dirty="0"/>
              <a:t> de la Covid, dice Oxfam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51463C-A4AE-A8F8-5D48-A8126F078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809" y="1458330"/>
            <a:ext cx="7018628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5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5BB1-5944-44B9-697E-02E2772B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/>
              <a:t>En rojo, países que van a reducir el gasto público </a:t>
            </a:r>
            <a:br>
              <a:rPr lang="es-UY" dirty="0"/>
            </a:br>
            <a:r>
              <a:rPr lang="es-UY" dirty="0"/>
              <a:t>entre 2022</a:t>
            </a:r>
            <a:br>
              <a:rPr lang="es-UY" dirty="0"/>
            </a:br>
            <a:r>
              <a:rPr lang="es-UY" dirty="0"/>
              <a:t> y 2024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F2354C-C1B1-7CA9-67D8-B45E7150D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567" y="1085089"/>
            <a:ext cx="8519467" cy="5653350"/>
          </a:xfrm>
        </p:spPr>
      </p:pic>
    </p:spTree>
    <p:extLst>
      <p:ext uri="{BB962C8B-B14F-4D97-AF65-F5344CB8AC3E}">
        <p14:creationId xmlns:p14="http://schemas.microsoft.com/office/powerpoint/2010/main" val="36172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63D9-3C9A-9C16-F5E9-0EB20E56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“Austeridad” devastadora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5434C1-0879-EDB5-38DE-9C08A291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6008" cy="4351338"/>
          </a:xfrm>
        </p:spPr>
        <p:txBody>
          <a:bodyPr/>
          <a:lstStyle/>
          <a:p>
            <a:r>
              <a:rPr lang="es-UY" dirty="0"/>
              <a:t>Informe de Isabel Ortiz y Matthew Cummings revela que 85% de la población mundial vivirá bajo medidas de austeridad en 2023 y al menos 75% en 2025.</a:t>
            </a:r>
            <a:endParaRPr lang="en-GB" dirty="0"/>
          </a:p>
        </p:txBody>
      </p:sp>
      <p:pic>
        <p:nvPicPr>
          <p:cNvPr id="1026" name="Picture 2" descr="Preview of Austerity_Ortiz_Cummins_FINAL_26-09.pdf">
            <a:extLst>
              <a:ext uri="{FF2B5EF4-FFF2-40B4-BE49-F238E27FC236}">
                <a16:creationId xmlns:a16="http://schemas.microsoft.com/office/drawing/2014/main" id="{AB2A4545-31B4-ED47-1D14-636E0B87E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53" y="712384"/>
            <a:ext cx="4331208" cy="56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0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D657-D21F-9314-DAFD-1DEB1D24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Implementación gradual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18F3A-BCA4-E75C-08F5-9DE5AA38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1312" cy="4351338"/>
          </a:xfrm>
        </p:spPr>
        <p:txBody>
          <a:bodyPr>
            <a:normAutofit/>
          </a:bodyPr>
          <a:lstStyle/>
          <a:p>
            <a:r>
              <a:rPr lang="en-GB" b="0" i="0" dirty="0" err="1">
                <a:solidFill>
                  <a:srgbClr val="0F1419"/>
                </a:solidFill>
                <a:effectLst/>
                <a:latin typeface="TwitterChirp"/>
              </a:rPr>
              <a:t>Ratna</a:t>
            </a:r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 Sahay </a:t>
            </a:r>
            <a:r>
              <a:rPr lang="en-GB" b="0" i="0" dirty="0" err="1">
                <a:solidFill>
                  <a:srgbClr val="0F1419"/>
                </a:solidFill>
                <a:effectLst/>
                <a:latin typeface="TwitterChirp"/>
              </a:rPr>
              <a:t>asesora</a:t>
            </a:r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 de </a:t>
            </a:r>
            <a:r>
              <a:rPr lang="en-GB" b="0" i="0" dirty="0" err="1">
                <a:solidFill>
                  <a:srgbClr val="0F1419"/>
                </a:solidFill>
                <a:effectLst/>
                <a:latin typeface="TwitterChirp"/>
              </a:rPr>
              <a:t>género</a:t>
            </a:r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 del FMI </a:t>
            </a:r>
            <a:r>
              <a:rPr lang="en-GB" b="0" i="0" dirty="0" err="1">
                <a:solidFill>
                  <a:srgbClr val="0F1419"/>
                </a:solidFill>
                <a:effectLst/>
                <a:latin typeface="TwitterChirp"/>
              </a:rPr>
              <a:t>reconoci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ó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ayer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que es </a:t>
            </a:r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“</a:t>
            </a:r>
            <a:r>
              <a:rPr lang="en-GB" b="0" i="0" dirty="0" err="1">
                <a:solidFill>
                  <a:srgbClr val="0F1419"/>
                </a:solidFill>
                <a:effectLst/>
                <a:latin typeface="TwitterChirp"/>
              </a:rPr>
              <a:t>absolutamente</a:t>
            </a:r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 </a:t>
            </a:r>
            <a:r>
              <a:rPr lang="en-GB" b="0" i="0" dirty="0" err="1">
                <a:solidFill>
                  <a:srgbClr val="0F1419"/>
                </a:solidFill>
                <a:effectLst/>
                <a:latin typeface="TwitterChirp"/>
              </a:rPr>
              <a:t>cierto</a:t>
            </a:r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” que la </a:t>
            </a:r>
            <a:r>
              <a:rPr lang="en-GB" b="0" i="0" dirty="0" err="1">
                <a:solidFill>
                  <a:srgbClr val="0F1419"/>
                </a:solidFill>
                <a:effectLst/>
                <a:latin typeface="TwitterChirp"/>
              </a:rPr>
              <a:t>austeridad</a:t>
            </a:r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 </a:t>
            </a:r>
            <a:r>
              <a:rPr lang="en-GB" b="0" i="0" dirty="0" err="1">
                <a:solidFill>
                  <a:srgbClr val="0F1419"/>
                </a:solidFill>
                <a:effectLst/>
                <a:latin typeface="TwitterChirp"/>
              </a:rPr>
              <a:t>hace</a:t>
            </a:r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 que </a:t>
            </a:r>
            <a:r>
              <a:rPr lang="en-GB" b="0" i="0" dirty="0" err="1">
                <a:solidFill>
                  <a:srgbClr val="0F1419"/>
                </a:solidFill>
                <a:effectLst/>
                <a:latin typeface="TwitterChirp"/>
              </a:rPr>
              <a:t>el</a:t>
            </a:r>
            <a:r>
              <a:rPr lang="en-GB" b="0" i="0" dirty="0">
                <a:solidFill>
                  <a:srgbClr val="0F1419"/>
                </a:solidFill>
                <a:effectLst/>
                <a:latin typeface="TwitterChirp"/>
              </a:rPr>
              <a:t>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costo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sea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pagado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por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las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mujeres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.</a:t>
            </a:r>
          </a:p>
          <a:p>
            <a:r>
              <a:rPr lang="en-GB" dirty="0">
                <a:solidFill>
                  <a:srgbClr val="0F1419"/>
                </a:solidFill>
                <a:latin typeface="TwitterChirp"/>
              </a:rPr>
              <a:t>La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política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de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género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del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Fondo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contratará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6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nuevos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asesores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de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género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full time y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producirá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21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informes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nacionales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“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profundos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” o 50 “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ligeros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” de </a:t>
            </a:r>
            <a:r>
              <a:rPr lang="en-GB" dirty="0" err="1">
                <a:solidFill>
                  <a:srgbClr val="0F1419"/>
                </a:solidFill>
                <a:latin typeface="TwitterChirp"/>
              </a:rPr>
              <a:t>aquí</a:t>
            </a:r>
            <a:r>
              <a:rPr lang="en-GB" dirty="0">
                <a:solidFill>
                  <a:srgbClr val="0F1419"/>
                </a:solidFill>
                <a:latin typeface="TwitterChirp"/>
              </a:rPr>
              <a:t> a 2025.</a:t>
            </a:r>
            <a:endParaRPr lang="en-GB" dirty="0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81EA4C2F-BD99-047F-50BD-4CD22B0A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12" y="1027906"/>
            <a:ext cx="5380736" cy="302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78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683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TwitterChirp</vt:lpstr>
      <vt:lpstr>Office Theme</vt:lpstr>
      <vt:lpstr>Lo que la pandemia nos dejó: Transformaciones necesarias</vt:lpstr>
      <vt:lpstr>La sociedad humana está basada en el cuidado</vt:lpstr>
      <vt:lpstr>Las “Cinco R” del cuidado, según ONU-Mujer y OIT</vt:lpstr>
      <vt:lpstr>Buenas noticias, el FMI descubre el género!</vt:lpstr>
      <vt:lpstr>La nueva receta: reducir desigualdad</vt:lpstr>
      <vt:lpstr>Mientras tanto, en el mundo real…</vt:lpstr>
      <vt:lpstr>En rojo, países que van a reducir el gasto público  entre 2022  y 2024</vt:lpstr>
      <vt:lpstr>“Austeridad” devastadora</vt:lpstr>
      <vt:lpstr>Implementación gradual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Cuidados y protección social: Un dilema civilizatorio</dc:title>
  <dc:creator>Roberto Bissio</dc:creator>
  <cp:lastModifiedBy>Roberto Bissio</cp:lastModifiedBy>
  <cp:revision>8</cp:revision>
  <dcterms:created xsi:type="dcterms:W3CDTF">2022-10-11T14:58:23Z</dcterms:created>
  <dcterms:modified xsi:type="dcterms:W3CDTF">2022-10-12T09:35:25Z</dcterms:modified>
</cp:coreProperties>
</file>